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6" r:id="rId4"/>
  </p:sldMasterIdLst>
  <p:notesMasterIdLst>
    <p:notesMasterId r:id="rId31"/>
  </p:notesMasterIdLst>
  <p:handoutMasterIdLst>
    <p:handoutMasterId r:id="rId32"/>
  </p:handoutMasterIdLst>
  <p:sldIdLst>
    <p:sldId id="257" r:id="rId5"/>
    <p:sldId id="309" r:id="rId6"/>
    <p:sldId id="310" r:id="rId7"/>
    <p:sldId id="286" r:id="rId8"/>
    <p:sldId id="301" r:id="rId9"/>
    <p:sldId id="307" r:id="rId10"/>
    <p:sldId id="311" r:id="rId11"/>
    <p:sldId id="305" r:id="rId12"/>
    <p:sldId id="317" r:id="rId13"/>
    <p:sldId id="327" r:id="rId14"/>
    <p:sldId id="306" r:id="rId15"/>
    <p:sldId id="318" r:id="rId16"/>
    <p:sldId id="319" r:id="rId17"/>
    <p:sldId id="320" r:id="rId18"/>
    <p:sldId id="321" r:id="rId19"/>
    <p:sldId id="300" r:id="rId20"/>
    <p:sldId id="315" r:id="rId21"/>
    <p:sldId id="322" r:id="rId22"/>
    <p:sldId id="329" r:id="rId23"/>
    <p:sldId id="324" r:id="rId24"/>
    <p:sldId id="328" r:id="rId25"/>
    <p:sldId id="325" r:id="rId26"/>
    <p:sldId id="326" r:id="rId27"/>
    <p:sldId id="296" r:id="rId28"/>
    <p:sldId id="297" r:id="rId29"/>
    <p:sldId id="282" r:id="rId30"/>
  </p:sldIdLst>
  <p:sldSz cx="9144000" cy="6858000" type="screen4x3"/>
  <p:notesSz cx="6858000" cy="95250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66"/>
    <a:srgbClr val="CCCCCC"/>
    <a:srgbClr val="182486"/>
    <a:srgbClr val="3F5CFF"/>
    <a:srgbClr val="808080"/>
    <a:srgbClr val="333333"/>
    <a:srgbClr val="0035FF"/>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533" autoAdjust="0"/>
    <p:restoredTop sz="94624" autoAdjust="0"/>
  </p:normalViewPr>
  <p:slideViewPr>
    <p:cSldViewPr>
      <p:cViewPr varScale="1">
        <p:scale>
          <a:sx n="85" d="100"/>
          <a:sy n="85" d="100"/>
        </p:scale>
        <p:origin x="1080" y="96"/>
      </p:cViewPr>
      <p:guideLst>
        <p:guide orient="horz" pos="2160"/>
        <p:guide pos="2880"/>
      </p:guideLst>
    </p:cSldViewPr>
  </p:slideViewPr>
  <p:outlineViewPr>
    <p:cViewPr>
      <p:scale>
        <a:sx n="33" d="100"/>
        <a:sy n="33" d="100"/>
      </p:scale>
      <p:origin x="0" y="9687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Rectangle 2"/>
          <p:cNvSpPr>
            <a:spLocks noGrp="1" noChangeArrowheads="1"/>
          </p:cNvSpPr>
          <p:nvPr>
            <p:ph type="hdr" sz="quarter"/>
          </p:nvPr>
        </p:nvSpPr>
        <p:spPr bwMode="auto">
          <a:xfrm>
            <a:off x="0" y="0"/>
            <a:ext cx="2972547" cy="4767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smtClean="0">
                <a:latin typeface="Times" pitchFamily="18" charset="0"/>
              </a:defRPr>
            </a:lvl1pPr>
          </a:lstStyle>
          <a:p>
            <a:pPr>
              <a:defRPr/>
            </a:pPr>
            <a:endParaRPr lang="en-US"/>
          </a:p>
        </p:txBody>
      </p:sp>
      <p:sp>
        <p:nvSpPr>
          <p:cNvPr id="28675" name="Rectangle 3"/>
          <p:cNvSpPr>
            <a:spLocks noGrp="1" noChangeArrowheads="1"/>
          </p:cNvSpPr>
          <p:nvPr>
            <p:ph type="dt" sz="quarter" idx="1"/>
          </p:nvPr>
        </p:nvSpPr>
        <p:spPr bwMode="auto">
          <a:xfrm>
            <a:off x="3885453" y="0"/>
            <a:ext cx="2970946" cy="4767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smtClean="0">
                <a:latin typeface="Times" pitchFamily="18" charset="0"/>
              </a:defRPr>
            </a:lvl1pPr>
          </a:lstStyle>
          <a:p>
            <a:pPr>
              <a:defRPr/>
            </a:pPr>
            <a:endParaRPr lang="en-US"/>
          </a:p>
        </p:txBody>
      </p:sp>
      <p:sp>
        <p:nvSpPr>
          <p:cNvPr id="28676" name="Rectangle 4"/>
          <p:cNvSpPr>
            <a:spLocks noGrp="1" noChangeArrowheads="1"/>
          </p:cNvSpPr>
          <p:nvPr>
            <p:ph type="ftr" sz="quarter" idx="2"/>
          </p:nvPr>
        </p:nvSpPr>
        <p:spPr bwMode="auto">
          <a:xfrm>
            <a:off x="0" y="9046694"/>
            <a:ext cx="2972547" cy="47678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smtClean="0">
                <a:latin typeface="Times" pitchFamily="18" charset="0"/>
              </a:defRPr>
            </a:lvl1pPr>
          </a:lstStyle>
          <a:p>
            <a:pPr>
              <a:defRPr/>
            </a:pPr>
            <a:endParaRPr lang="en-US"/>
          </a:p>
        </p:txBody>
      </p:sp>
      <p:sp>
        <p:nvSpPr>
          <p:cNvPr id="28677" name="Rectangle 5"/>
          <p:cNvSpPr>
            <a:spLocks noGrp="1" noChangeArrowheads="1"/>
          </p:cNvSpPr>
          <p:nvPr>
            <p:ph type="sldNum" sz="quarter" idx="3"/>
          </p:nvPr>
        </p:nvSpPr>
        <p:spPr bwMode="auto">
          <a:xfrm>
            <a:off x="3885453" y="9046694"/>
            <a:ext cx="2970946" cy="47678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smtClean="0">
                <a:latin typeface="Times" pitchFamily="18" charset="0"/>
              </a:defRPr>
            </a:lvl1pPr>
          </a:lstStyle>
          <a:p>
            <a:pPr>
              <a:defRPr/>
            </a:pPr>
            <a:fld id="{B3BD0484-FB71-4DB2-94B2-D812B6CD8025}" type="slidenum">
              <a:rPr lang="en-US"/>
              <a:pPr>
                <a:defRPr/>
              </a:pPr>
              <a:t>‹#›</a:t>
            </a:fld>
            <a:endParaRPr lang="en-US"/>
          </a:p>
        </p:txBody>
      </p:sp>
    </p:spTree>
    <p:extLst>
      <p:ext uri="{BB962C8B-B14F-4D97-AF65-F5344CB8AC3E}">
        <p14:creationId xmlns:p14="http://schemas.microsoft.com/office/powerpoint/2010/main" val="47609461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986" name="Rectangle 2"/>
          <p:cNvSpPr>
            <a:spLocks noGrp="1" noChangeArrowheads="1"/>
          </p:cNvSpPr>
          <p:nvPr>
            <p:ph type="hdr" sz="quarter"/>
          </p:nvPr>
        </p:nvSpPr>
        <p:spPr bwMode="auto">
          <a:xfrm>
            <a:off x="0" y="0"/>
            <a:ext cx="2972547" cy="4767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smtClean="0">
                <a:latin typeface="Times" pitchFamily="18" charset="0"/>
              </a:defRPr>
            </a:lvl1pPr>
          </a:lstStyle>
          <a:p>
            <a:pPr>
              <a:defRPr/>
            </a:pPr>
            <a:endParaRPr lang="en-US"/>
          </a:p>
        </p:txBody>
      </p:sp>
      <p:sp>
        <p:nvSpPr>
          <p:cNvPr id="41987" name="Rectangle 3"/>
          <p:cNvSpPr>
            <a:spLocks noGrp="1" noChangeArrowheads="1"/>
          </p:cNvSpPr>
          <p:nvPr>
            <p:ph type="dt" idx="1"/>
          </p:nvPr>
        </p:nvSpPr>
        <p:spPr bwMode="auto">
          <a:xfrm>
            <a:off x="3885453" y="0"/>
            <a:ext cx="2970946" cy="4767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smtClean="0">
                <a:latin typeface="Times" pitchFamily="18" charset="0"/>
              </a:defRPr>
            </a:lvl1pPr>
          </a:lstStyle>
          <a:p>
            <a:pPr>
              <a:defRPr/>
            </a:pPr>
            <a:endParaRPr lang="en-US"/>
          </a:p>
        </p:txBody>
      </p:sp>
      <p:sp>
        <p:nvSpPr>
          <p:cNvPr id="17412" name="Rectangle 4"/>
          <p:cNvSpPr>
            <a:spLocks noGrp="1" noRot="1" noChangeAspect="1" noChangeArrowheads="1" noTextEdit="1"/>
          </p:cNvSpPr>
          <p:nvPr>
            <p:ph type="sldImg" idx="2"/>
          </p:nvPr>
        </p:nvSpPr>
        <p:spPr bwMode="auto">
          <a:xfrm>
            <a:off x="1046163" y="714375"/>
            <a:ext cx="4764087" cy="3571875"/>
          </a:xfrm>
          <a:prstGeom prst="rect">
            <a:avLst/>
          </a:prstGeom>
          <a:noFill/>
          <a:ln w="9525">
            <a:solidFill>
              <a:srgbClr val="000000"/>
            </a:solidFill>
            <a:miter lim="800000"/>
            <a:headEnd/>
            <a:tailEnd/>
          </a:ln>
        </p:spPr>
      </p:sp>
      <p:sp>
        <p:nvSpPr>
          <p:cNvPr id="41989" name="Rectangle 5"/>
          <p:cNvSpPr>
            <a:spLocks noGrp="1" noChangeArrowheads="1"/>
          </p:cNvSpPr>
          <p:nvPr>
            <p:ph type="body" sz="quarter" idx="3"/>
          </p:nvPr>
        </p:nvSpPr>
        <p:spPr bwMode="auto">
          <a:xfrm>
            <a:off x="685480" y="4524109"/>
            <a:ext cx="5487041" cy="42864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990" name="Rectangle 6"/>
          <p:cNvSpPr>
            <a:spLocks noGrp="1" noChangeArrowheads="1"/>
          </p:cNvSpPr>
          <p:nvPr>
            <p:ph type="ftr" sz="quarter" idx="4"/>
          </p:nvPr>
        </p:nvSpPr>
        <p:spPr bwMode="auto">
          <a:xfrm>
            <a:off x="0" y="9046694"/>
            <a:ext cx="2972547" cy="47678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smtClean="0">
                <a:latin typeface="Times" pitchFamily="18" charset="0"/>
              </a:defRPr>
            </a:lvl1pPr>
          </a:lstStyle>
          <a:p>
            <a:pPr>
              <a:defRPr/>
            </a:pPr>
            <a:endParaRPr lang="en-US"/>
          </a:p>
        </p:txBody>
      </p:sp>
      <p:sp>
        <p:nvSpPr>
          <p:cNvPr id="41991" name="Rectangle 7"/>
          <p:cNvSpPr>
            <a:spLocks noGrp="1" noChangeArrowheads="1"/>
          </p:cNvSpPr>
          <p:nvPr>
            <p:ph type="sldNum" sz="quarter" idx="5"/>
          </p:nvPr>
        </p:nvSpPr>
        <p:spPr bwMode="auto">
          <a:xfrm>
            <a:off x="3885453" y="9046694"/>
            <a:ext cx="2970946" cy="476783"/>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smtClean="0">
                <a:latin typeface="Times" pitchFamily="18" charset="0"/>
              </a:defRPr>
            </a:lvl1pPr>
          </a:lstStyle>
          <a:p>
            <a:pPr>
              <a:defRPr/>
            </a:pPr>
            <a:fld id="{2280F312-B30C-4FFE-9654-9945C62F0DED}" type="slidenum">
              <a:rPr lang="en-US"/>
              <a:pPr>
                <a:defRPr/>
              </a:pPr>
              <a:t>‹#›</a:t>
            </a:fld>
            <a:endParaRPr lang="en-US"/>
          </a:p>
        </p:txBody>
      </p:sp>
    </p:spTree>
    <p:extLst>
      <p:ext uri="{BB962C8B-B14F-4D97-AF65-F5344CB8AC3E}">
        <p14:creationId xmlns:p14="http://schemas.microsoft.com/office/powerpoint/2010/main" val="321473055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18" charset="0"/>
        <a:ea typeface="+mn-ea"/>
        <a:cs typeface="Arial" pitchFamily="34" charset="0"/>
      </a:defRPr>
    </a:lvl1pPr>
    <a:lvl2pPr marL="457200" algn="l" rtl="0" eaLnBrk="0" fontAlgn="base" hangingPunct="0">
      <a:spcBef>
        <a:spcPct val="30000"/>
      </a:spcBef>
      <a:spcAft>
        <a:spcPct val="0"/>
      </a:spcAft>
      <a:defRPr sz="1200" kern="1200">
        <a:solidFill>
          <a:schemeClr val="tx1"/>
        </a:solidFill>
        <a:latin typeface="Times" pitchFamily="18" charset="0"/>
        <a:ea typeface="+mn-ea"/>
        <a:cs typeface="Arial" pitchFamily="34" charset="0"/>
      </a:defRPr>
    </a:lvl2pPr>
    <a:lvl3pPr marL="914400" algn="l" rtl="0" eaLnBrk="0" fontAlgn="base" hangingPunct="0">
      <a:spcBef>
        <a:spcPct val="30000"/>
      </a:spcBef>
      <a:spcAft>
        <a:spcPct val="0"/>
      </a:spcAft>
      <a:defRPr sz="1200" kern="1200">
        <a:solidFill>
          <a:schemeClr val="tx1"/>
        </a:solidFill>
        <a:latin typeface="Times" pitchFamily="18" charset="0"/>
        <a:ea typeface="+mn-ea"/>
        <a:cs typeface="Arial" pitchFamily="34" charset="0"/>
      </a:defRPr>
    </a:lvl3pPr>
    <a:lvl4pPr marL="1371600" algn="l" rtl="0" eaLnBrk="0" fontAlgn="base" hangingPunct="0">
      <a:spcBef>
        <a:spcPct val="30000"/>
      </a:spcBef>
      <a:spcAft>
        <a:spcPct val="0"/>
      </a:spcAft>
      <a:defRPr sz="1200" kern="1200">
        <a:solidFill>
          <a:schemeClr val="tx1"/>
        </a:solidFill>
        <a:latin typeface="Times" pitchFamily="18" charset="0"/>
        <a:ea typeface="+mn-ea"/>
        <a:cs typeface="Arial" pitchFamily="34" charset="0"/>
      </a:defRPr>
    </a:lvl4pPr>
    <a:lvl5pPr marL="1828800" algn="l" rtl="0" eaLnBrk="0" fontAlgn="base" hangingPunct="0">
      <a:spcBef>
        <a:spcPct val="30000"/>
      </a:spcBef>
      <a:spcAft>
        <a:spcPct val="0"/>
      </a:spcAft>
      <a:defRPr sz="1200" kern="1200">
        <a:solidFill>
          <a:schemeClr val="tx1"/>
        </a:solidFill>
        <a:latin typeface="Times" pitchFamily="18" charset="0"/>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F2805D07-B321-4D92-8160-8EA3A5F176F3}" type="slidenum">
              <a:rPr lang="en-US"/>
              <a:pPr/>
              <a:t>1</a:t>
            </a:fld>
            <a:endParaRPr lang="en-US"/>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1782588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2280F312-B30C-4FFE-9654-9945C62F0DED}" type="slidenum">
              <a:rPr lang="en-US" smtClean="0"/>
              <a:pPr>
                <a:defRPr/>
              </a:pPr>
              <a:t>2</a:t>
            </a:fld>
            <a:endParaRPr lang="en-US"/>
          </a:p>
        </p:txBody>
      </p:sp>
    </p:spTree>
    <p:extLst>
      <p:ext uri="{BB962C8B-B14F-4D97-AF65-F5344CB8AC3E}">
        <p14:creationId xmlns:p14="http://schemas.microsoft.com/office/powerpoint/2010/main" val="27666691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p>
            <a:fld id="{5DFDC400-2615-4BF0-A13E-547C729BFD24}" type="slidenum">
              <a:rPr lang="en-US"/>
              <a:pPr/>
              <a:t>11</a:t>
            </a:fld>
            <a:endParaRPr lang="en-US"/>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38378919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a:ln/>
        </p:spPr>
      </p:sp>
      <p:sp>
        <p:nvSpPr>
          <p:cNvPr id="24579" name="Notes Placeholder 2"/>
          <p:cNvSpPr>
            <a:spLocks noGrp="1"/>
          </p:cNvSpPr>
          <p:nvPr>
            <p:ph type="body" idx="1"/>
          </p:nvPr>
        </p:nvSpPr>
        <p:spPr>
          <a:noFill/>
          <a:ln/>
        </p:spPr>
        <p:txBody>
          <a:bodyPr/>
          <a:lstStyle/>
          <a:p>
            <a:pPr eaLnBrk="1" hangingPunct="1"/>
            <a:endParaRPr lang="en-IN"/>
          </a:p>
        </p:txBody>
      </p:sp>
      <p:sp>
        <p:nvSpPr>
          <p:cNvPr id="24580" name="Slide Number Placeholder 3"/>
          <p:cNvSpPr>
            <a:spLocks noGrp="1"/>
          </p:cNvSpPr>
          <p:nvPr>
            <p:ph type="sldNum" sz="quarter" idx="5"/>
          </p:nvPr>
        </p:nvSpPr>
        <p:spPr>
          <a:noFill/>
        </p:spPr>
        <p:txBody>
          <a:bodyPr/>
          <a:lstStyle/>
          <a:p>
            <a:fld id="{47A90DAD-50B9-438B-8E40-0C441B43A211}" type="slidenum">
              <a:rPr lang="en-US"/>
              <a:pPr/>
              <a:t>26</a:t>
            </a:fld>
            <a:endParaRPr lang="en-US"/>
          </a:p>
        </p:txBody>
      </p:sp>
    </p:spTree>
    <p:extLst>
      <p:ext uri="{BB962C8B-B14F-4D97-AF65-F5344CB8AC3E}">
        <p14:creationId xmlns:p14="http://schemas.microsoft.com/office/powerpoint/2010/main" val="2403625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IN"/>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48AE5AD-18C6-44CB-A81E-FD1F576C359D}"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15222F6-7414-4F8A-9FCC-B94D894D3E28}"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CBE1872-78D0-415E-9E93-E294D646AD21}"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0C3744A3-FC98-44CB-A20B-34E7365870A3}"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ABDB2EC4-6BAD-44F4-8A4F-3A4D3022D182}"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6EE51CE7-475C-4332-974F-38033B5DA959}"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7BA2319E-1C8E-468A-B1FD-F8EAAFF84BAB}"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53611CD5-5753-4FE6-AA68-DC417B3B73D6}"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95FEDB59-C327-4F54-9D4E-7088FBC93352}"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1D0EDE4C-9606-4D26-82AF-F29B15688A5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IN"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133AC6CA-D98F-464A-AAFE-E4F326B16E59}"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9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lvl1pPr>
          </a:lstStyle>
          <a:p>
            <a:pPr>
              <a:defRPr/>
            </a:pPr>
            <a:endParaRPr lang="en-US"/>
          </a:p>
        </p:txBody>
      </p:sp>
      <p:sp>
        <p:nvSpPr>
          <p:cNvPr id="129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smtClean="0"/>
            </a:lvl1pPr>
          </a:lstStyle>
          <a:p>
            <a:pPr>
              <a:defRPr/>
            </a:pPr>
            <a:endParaRPr lang="en-US"/>
          </a:p>
        </p:txBody>
      </p:sp>
      <p:sp>
        <p:nvSpPr>
          <p:cNvPr id="129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lvl1pPr>
          </a:lstStyle>
          <a:p>
            <a:pPr>
              <a:defRPr/>
            </a:pPr>
            <a:fld id="{FF79035E-1D29-4E43-8332-ADC47FB63584}"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hf hdr="0" ftr="0" dt="0"/>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cs typeface="+mn-cs"/>
        </a:defRPr>
      </a:lvl2pPr>
      <a:lvl3pPr marL="1143000" indent="-228600" algn="l" rtl="0" eaLnBrk="1" fontAlgn="base" hangingPunct="1">
        <a:spcBef>
          <a:spcPct val="20000"/>
        </a:spcBef>
        <a:spcAft>
          <a:spcPct val="0"/>
        </a:spcAft>
        <a:buChar char="•"/>
        <a:defRPr sz="2400">
          <a:solidFill>
            <a:schemeClr val="tx1"/>
          </a:solidFill>
          <a:latin typeface="+mn-lt"/>
          <a:cs typeface="+mn-cs"/>
        </a:defRPr>
      </a:lvl3pPr>
      <a:lvl4pPr marL="1600200" indent="-228600" algn="l" rtl="0" eaLnBrk="1" fontAlgn="base" hangingPunct="1">
        <a:spcBef>
          <a:spcPct val="20000"/>
        </a:spcBef>
        <a:spcAft>
          <a:spcPct val="0"/>
        </a:spcAft>
        <a:buChar char="–"/>
        <a:defRPr sz="2000">
          <a:solidFill>
            <a:schemeClr val="tx1"/>
          </a:solidFill>
          <a:latin typeface="+mn-lt"/>
          <a:cs typeface="+mn-cs"/>
        </a:defRPr>
      </a:lvl4pPr>
      <a:lvl5pPr marL="2057400" indent="-228600" algn="l" rtl="0" eaLnBrk="1" fontAlgn="base" hangingPunct="1">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springer.com/series/7818"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101" name="Picture 4" descr="SRMIST.JPG"/>
          <p:cNvPicPr>
            <a:picLocks noChangeAspect="1"/>
          </p:cNvPicPr>
          <p:nvPr/>
        </p:nvPicPr>
        <p:blipFill>
          <a:blip r:embed="rId3" cstate="print"/>
          <a:srcRect/>
          <a:stretch>
            <a:fillRect/>
          </a:stretch>
        </p:blipFill>
        <p:spPr bwMode="auto">
          <a:xfrm>
            <a:off x="106131" y="212164"/>
            <a:ext cx="1624029" cy="549836"/>
          </a:xfrm>
          <a:prstGeom prst="rect">
            <a:avLst/>
          </a:prstGeom>
          <a:noFill/>
          <a:ln w="9525">
            <a:noFill/>
            <a:miter lim="800000"/>
            <a:headEnd/>
            <a:tailEnd/>
          </a:ln>
        </p:spPr>
      </p:pic>
      <p:sp>
        <p:nvSpPr>
          <p:cNvPr id="2" name="Slide Number Placeholder 1"/>
          <p:cNvSpPr>
            <a:spLocks noGrp="1"/>
          </p:cNvSpPr>
          <p:nvPr>
            <p:ph type="sldNum" sz="quarter" idx="12"/>
          </p:nvPr>
        </p:nvSpPr>
        <p:spPr>
          <a:xfrm>
            <a:off x="6851877" y="6381750"/>
            <a:ext cx="2133600" cy="476250"/>
          </a:xfrm>
        </p:spPr>
        <p:txBody>
          <a:bodyPr/>
          <a:lstStyle/>
          <a:p>
            <a:pPr>
              <a:defRPr/>
            </a:pPr>
            <a:fld id="{0C3744A3-FC98-44CB-A20B-34E7365870A3}" type="slidenum">
              <a:rPr lang="en-US" sz="1600" smtClean="0">
                <a:latin typeface="Bahnschrift" panose="020B0502040204020203" pitchFamily="34" charset="0"/>
                <a:cs typeface="Times New Roman" panose="02020603050405020304" pitchFamily="18" charset="0"/>
              </a:rPr>
              <a:pPr>
                <a:defRPr/>
              </a:pPr>
              <a:t>1</a:t>
            </a:fld>
            <a:endParaRPr lang="en-US" sz="1600" dirty="0">
              <a:latin typeface="Bahnschrift" panose="020B0502040204020203"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B2E24513-72D2-438C-8D90-73EA27ADA0CB}"/>
              </a:ext>
            </a:extLst>
          </p:cNvPr>
          <p:cNvSpPr txBox="1"/>
          <p:nvPr/>
        </p:nvSpPr>
        <p:spPr>
          <a:xfrm>
            <a:off x="520554" y="851948"/>
            <a:ext cx="8597474" cy="400110"/>
          </a:xfrm>
          <a:prstGeom prst="rect">
            <a:avLst/>
          </a:prstGeom>
          <a:noFill/>
        </p:spPr>
        <p:txBody>
          <a:bodyPr wrap="square" rtlCol="0">
            <a:spAutoFit/>
          </a:bodyPr>
          <a:lstStyle/>
          <a:p>
            <a:r>
              <a:rPr lang="en-US" sz="2000" b="1" dirty="0">
                <a:latin typeface="Bahnschrift" panose="020B0502040204020203" pitchFamily="34" charset="0"/>
                <a:cs typeface="Times New Roman" panose="02020603050405020304" pitchFamily="18" charset="0"/>
              </a:rPr>
              <a:t>                       SRM INSTITUTE OF SCIENCE AND TECHNOLOGY </a:t>
            </a:r>
          </a:p>
        </p:txBody>
      </p:sp>
      <p:sp>
        <p:nvSpPr>
          <p:cNvPr id="12" name="TextBox 11">
            <a:extLst>
              <a:ext uri="{FF2B5EF4-FFF2-40B4-BE49-F238E27FC236}">
                <a16:creationId xmlns:a16="http://schemas.microsoft.com/office/drawing/2014/main" id="{62FE91F8-36C5-43FA-8586-64BA8754F259}"/>
              </a:ext>
            </a:extLst>
          </p:cNvPr>
          <p:cNvSpPr txBox="1"/>
          <p:nvPr/>
        </p:nvSpPr>
        <p:spPr>
          <a:xfrm>
            <a:off x="2295727" y="1461671"/>
            <a:ext cx="5165197" cy="338554"/>
          </a:xfrm>
          <a:prstGeom prst="rect">
            <a:avLst/>
          </a:prstGeom>
          <a:noFill/>
        </p:spPr>
        <p:txBody>
          <a:bodyPr wrap="none" rtlCol="0">
            <a:spAutoFit/>
          </a:bodyPr>
          <a:lstStyle/>
          <a:p>
            <a:r>
              <a:rPr lang="en-US" sz="1600" b="1" dirty="0">
                <a:latin typeface="Bahnschrift" panose="020B0502040204020203" pitchFamily="34" charset="0"/>
                <a:cs typeface="Times New Roman" panose="02020603050405020304" pitchFamily="18" charset="0"/>
              </a:rPr>
              <a:t>DEPARTMENT OF COMPUTER SCIENCE ENGINEERING </a:t>
            </a:r>
            <a:endParaRPr lang="en-IN" sz="1600" b="1" dirty="0">
              <a:latin typeface="Bahnschrift" panose="020B0502040204020203"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BD066D83-068E-4AE9-AF73-0DCDFB764466}"/>
              </a:ext>
            </a:extLst>
          </p:cNvPr>
          <p:cNvSpPr txBox="1"/>
          <p:nvPr/>
        </p:nvSpPr>
        <p:spPr>
          <a:xfrm>
            <a:off x="2895600" y="1195398"/>
            <a:ext cx="4182107" cy="338554"/>
          </a:xfrm>
          <a:prstGeom prst="rect">
            <a:avLst/>
          </a:prstGeom>
          <a:noFill/>
        </p:spPr>
        <p:txBody>
          <a:bodyPr wrap="none" rtlCol="0">
            <a:spAutoFit/>
          </a:bodyPr>
          <a:lstStyle/>
          <a:p>
            <a:r>
              <a:rPr lang="en-US" sz="1600" b="1" dirty="0">
                <a:latin typeface="Bahnschrift" panose="020B0502040204020203" pitchFamily="34" charset="0"/>
                <a:cs typeface="Times New Roman" panose="02020603050405020304" pitchFamily="18" charset="0"/>
              </a:rPr>
              <a:t>VADAPALANI CAMPUS, CHENNAI - 600026</a:t>
            </a:r>
            <a:endParaRPr lang="en-IN" sz="1600" b="1" dirty="0">
              <a:latin typeface="Bahnschrift" panose="020B0502040204020203" pitchFamily="34" charset="0"/>
              <a:cs typeface="Times New Roman" panose="02020603050405020304" pitchFamily="18" charset="0"/>
            </a:endParaRPr>
          </a:p>
        </p:txBody>
      </p:sp>
      <p:sp>
        <p:nvSpPr>
          <p:cNvPr id="14" name="TextBox 13">
            <a:extLst>
              <a:ext uri="{FF2B5EF4-FFF2-40B4-BE49-F238E27FC236}">
                <a16:creationId xmlns:a16="http://schemas.microsoft.com/office/drawing/2014/main" id="{E98BDD78-BF94-4AB1-B702-BF74374F3625}"/>
              </a:ext>
            </a:extLst>
          </p:cNvPr>
          <p:cNvSpPr txBox="1"/>
          <p:nvPr/>
        </p:nvSpPr>
        <p:spPr>
          <a:xfrm>
            <a:off x="3319408" y="2015636"/>
            <a:ext cx="4610558" cy="646331"/>
          </a:xfrm>
          <a:prstGeom prst="rect">
            <a:avLst/>
          </a:prstGeom>
          <a:noFill/>
        </p:spPr>
        <p:txBody>
          <a:bodyPr wrap="none" rtlCol="0">
            <a:spAutoFit/>
          </a:bodyPr>
          <a:lstStyle/>
          <a:p>
            <a:pPr algn="ctr"/>
            <a:r>
              <a:rPr lang="en-US" dirty="0">
                <a:latin typeface="Bahnschrift" panose="020B0502040204020203" pitchFamily="34" charset="0"/>
                <a:cs typeface="Times New Roman" panose="02020603050405020304" pitchFamily="18" charset="0"/>
              </a:rPr>
              <a:t>IOT BASED SMART INDUSTRY MONITORING</a:t>
            </a:r>
          </a:p>
          <a:p>
            <a:pPr algn="ctr"/>
            <a:r>
              <a:rPr lang="en-US" dirty="0">
                <a:latin typeface="Bahnschrift" panose="020B0502040204020203" pitchFamily="34" charset="0"/>
                <a:cs typeface="Times New Roman" panose="02020603050405020304" pitchFamily="18" charset="0"/>
              </a:rPr>
              <a:t>AND ALERTING SYSTEM</a:t>
            </a:r>
            <a:endParaRPr lang="en-IN" dirty="0">
              <a:latin typeface="Bahnschrift" panose="020B0502040204020203" pitchFamily="34" charset="0"/>
              <a:cs typeface="Times New Roman" panose="02020603050405020304" pitchFamily="18" charset="0"/>
            </a:endParaRPr>
          </a:p>
        </p:txBody>
      </p:sp>
      <p:sp>
        <p:nvSpPr>
          <p:cNvPr id="15" name="TextBox 14">
            <a:extLst>
              <a:ext uri="{FF2B5EF4-FFF2-40B4-BE49-F238E27FC236}">
                <a16:creationId xmlns:a16="http://schemas.microsoft.com/office/drawing/2014/main" id="{BAA0E937-6972-48DF-990E-B802305D69B9}"/>
              </a:ext>
            </a:extLst>
          </p:cNvPr>
          <p:cNvSpPr txBox="1"/>
          <p:nvPr/>
        </p:nvSpPr>
        <p:spPr>
          <a:xfrm>
            <a:off x="3180551" y="4794884"/>
            <a:ext cx="5920544" cy="830997"/>
          </a:xfrm>
          <a:prstGeom prst="rect">
            <a:avLst/>
          </a:prstGeom>
          <a:noFill/>
        </p:spPr>
        <p:txBody>
          <a:bodyPr wrap="square" rtlCol="0">
            <a:spAutoFit/>
          </a:bodyPr>
          <a:lstStyle/>
          <a:p>
            <a:pPr algn="ctr"/>
            <a:r>
              <a:rPr lang="en-US" sz="1600" b="1" dirty="0">
                <a:latin typeface="Bahnschrift" panose="020B0502040204020203" pitchFamily="34" charset="0"/>
                <a:cs typeface="Times New Roman" panose="02020603050405020304" pitchFamily="18" charset="0"/>
              </a:rPr>
              <a:t>       Project Coordinators :   </a:t>
            </a:r>
            <a:r>
              <a:rPr lang="en-US" sz="1600" b="1" dirty="0" err="1">
                <a:latin typeface="Bahnschrift" panose="020B0502040204020203" pitchFamily="34" charset="0"/>
                <a:cs typeface="Times New Roman" panose="02020603050405020304" pitchFamily="18" charset="0"/>
              </a:rPr>
              <a:t>Mr</a:t>
            </a:r>
            <a:r>
              <a:rPr lang="en-US" sz="1600" b="1" dirty="0">
                <a:latin typeface="Bahnschrift" panose="020B0502040204020203" pitchFamily="34" charset="0"/>
                <a:cs typeface="Times New Roman" panose="02020603050405020304" pitchFamily="18" charset="0"/>
              </a:rPr>
              <a:t> .D </a:t>
            </a:r>
            <a:r>
              <a:rPr lang="en-US" sz="1600" b="1" dirty="0" err="1">
                <a:latin typeface="Bahnschrift" panose="020B0502040204020203" pitchFamily="34" charset="0"/>
                <a:cs typeface="Times New Roman" panose="02020603050405020304" pitchFamily="18" charset="0"/>
              </a:rPr>
              <a:t>Manikkannan</a:t>
            </a:r>
            <a:endParaRPr lang="en-US" sz="1600" b="1" dirty="0">
              <a:latin typeface="Bahnschrift" panose="020B0502040204020203" pitchFamily="34" charset="0"/>
              <a:cs typeface="Times New Roman" panose="02020603050405020304" pitchFamily="18" charset="0"/>
            </a:endParaRPr>
          </a:p>
          <a:p>
            <a:pPr algn="ctr"/>
            <a:r>
              <a:rPr lang="en-US" sz="1600" b="1" dirty="0">
                <a:latin typeface="Bahnschrift" panose="020B0502040204020203" pitchFamily="34" charset="0"/>
                <a:cs typeface="Times New Roman" panose="02020603050405020304" pitchFamily="18" charset="0"/>
              </a:rPr>
              <a:t>         	                                         Dr . P Mohamed </a:t>
            </a:r>
            <a:r>
              <a:rPr lang="en-US" sz="1600" b="1" dirty="0" err="1">
                <a:latin typeface="Bahnschrift" panose="020B0502040204020203" pitchFamily="34" charset="0"/>
                <a:cs typeface="Times New Roman" panose="02020603050405020304" pitchFamily="18" charset="0"/>
              </a:rPr>
              <a:t>Fathimal</a:t>
            </a:r>
            <a:endParaRPr lang="en-IN" sz="1600" b="1" dirty="0">
              <a:latin typeface="Bahnschrift" panose="020B0502040204020203" pitchFamily="34" charset="0"/>
              <a:cs typeface="Times New Roman" panose="02020603050405020304" pitchFamily="18" charset="0"/>
            </a:endParaRPr>
          </a:p>
          <a:p>
            <a:pPr algn="ctr"/>
            <a:endParaRPr lang="en-IN" sz="1600" b="1" dirty="0">
              <a:latin typeface="Bahnschrift" panose="020B0502040204020203"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C9F8F4F8-710C-4E16-B579-A367B5242678}"/>
              </a:ext>
            </a:extLst>
          </p:cNvPr>
          <p:cNvSpPr txBox="1"/>
          <p:nvPr/>
        </p:nvSpPr>
        <p:spPr>
          <a:xfrm>
            <a:off x="1017026" y="4794884"/>
            <a:ext cx="2970685" cy="338554"/>
          </a:xfrm>
          <a:prstGeom prst="rect">
            <a:avLst/>
          </a:prstGeom>
          <a:noFill/>
        </p:spPr>
        <p:txBody>
          <a:bodyPr wrap="none" rtlCol="0">
            <a:spAutoFit/>
          </a:bodyPr>
          <a:lstStyle/>
          <a:p>
            <a:pPr algn="ctr"/>
            <a:r>
              <a:rPr lang="en-US" sz="1600" b="1" dirty="0">
                <a:latin typeface="Bahnschrift" panose="020B0502040204020203" pitchFamily="34" charset="0"/>
                <a:cs typeface="Times New Roman" panose="02020603050405020304" pitchFamily="18" charset="0"/>
              </a:rPr>
              <a:t>Project Guide : Dr. A. </a:t>
            </a:r>
            <a:r>
              <a:rPr lang="en-US" sz="1600" b="1" dirty="0" err="1">
                <a:latin typeface="Bahnschrift" panose="020B0502040204020203" pitchFamily="34" charset="0"/>
                <a:cs typeface="Times New Roman" panose="02020603050405020304" pitchFamily="18" charset="0"/>
              </a:rPr>
              <a:t>Kathirvel</a:t>
            </a:r>
            <a:endParaRPr lang="en-IN" sz="1600" b="1" dirty="0">
              <a:latin typeface="Bahnschrift" panose="020B0502040204020203"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87329B57-18FA-4BC4-AE66-EA0EA84FEFA6}"/>
              </a:ext>
            </a:extLst>
          </p:cNvPr>
          <p:cNvSpPr txBox="1"/>
          <p:nvPr/>
        </p:nvSpPr>
        <p:spPr>
          <a:xfrm>
            <a:off x="4476001" y="2669136"/>
            <a:ext cx="401072" cy="338554"/>
          </a:xfrm>
          <a:prstGeom prst="rect">
            <a:avLst/>
          </a:prstGeom>
          <a:noFill/>
        </p:spPr>
        <p:txBody>
          <a:bodyPr wrap="none" rtlCol="0">
            <a:spAutoFit/>
          </a:bodyPr>
          <a:lstStyle/>
          <a:p>
            <a:pPr marL="0" indent="0" algn="just">
              <a:buNone/>
            </a:pPr>
            <a:r>
              <a:rPr lang="en-US" sz="1600" dirty="0">
                <a:effectLst/>
                <a:latin typeface="Bahnschrift" panose="020B0502040204020203" pitchFamily="34" charset="0"/>
                <a:ea typeface="Calibri" panose="020F0502020204030204" pitchFamily="34" charset="0"/>
                <a:cs typeface="Times New Roman" panose="02020603050405020304" pitchFamily="18" charset="0"/>
              </a:rPr>
              <a:t>by</a:t>
            </a:r>
            <a:endParaRPr lang="en-US" sz="1600" dirty="0">
              <a:solidFill>
                <a:srgbClr val="000000"/>
              </a:solidFill>
              <a:latin typeface="Bahnschrift" panose="020B0502040204020203"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3E1B57E1-F860-48F8-B6C8-7D8AD08286BE}"/>
              </a:ext>
            </a:extLst>
          </p:cNvPr>
          <p:cNvSpPr txBox="1"/>
          <p:nvPr/>
        </p:nvSpPr>
        <p:spPr>
          <a:xfrm>
            <a:off x="3902751" y="3664717"/>
            <a:ext cx="1867007" cy="830997"/>
          </a:xfrm>
          <a:prstGeom prst="rect">
            <a:avLst/>
          </a:prstGeom>
          <a:noFill/>
        </p:spPr>
        <p:txBody>
          <a:bodyPr wrap="square" rtlCol="0">
            <a:spAutoFit/>
          </a:bodyPr>
          <a:lstStyle/>
          <a:p>
            <a:pPr algn="ctr"/>
            <a:r>
              <a:rPr lang="en-US" sz="1600" dirty="0">
                <a:latin typeface="Bahnschrift" panose="020B0502040204020203" pitchFamily="34" charset="0"/>
                <a:cs typeface="Times New Roman" panose="02020603050405020304" pitchFamily="18" charset="0"/>
              </a:rPr>
              <a:t>K Saivarun </a:t>
            </a:r>
          </a:p>
          <a:p>
            <a:pPr algn="ctr"/>
            <a:r>
              <a:rPr lang="en-US" sz="1600" dirty="0">
                <a:latin typeface="Bahnschrift" panose="020B0502040204020203" pitchFamily="34" charset="0"/>
                <a:cs typeface="Times New Roman" panose="02020603050405020304" pitchFamily="18" charset="0"/>
              </a:rPr>
              <a:t>IV CSE-C </a:t>
            </a:r>
          </a:p>
          <a:p>
            <a:pPr algn="ctr"/>
            <a:r>
              <a:rPr lang="en-US" sz="1600" dirty="0">
                <a:latin typeface="Bahnschrift" panose="020B0502040204020203" pitchFamily="34" charset="0"/>
                <a:cs typeface="Times New Roman" panose="02020603050405020304" pitchFamily="18" charset="0"/>
              </a:rPr>
              <a:t>RA1711003040117</a:t>
            </a:r>
            <a:endParaRPr lang="en-IN" sz="1600" dirty="0">
              <a:latin typeface="Bahnschrift" panose="020B0502040204020203"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E520E7F6-6136-4112-9987-C633A6AA5E0D}"/>
              </a:ext>
            </a:extLst>
          </p:cNvPr>
          <p:cNvSpPr txBox="1"/>
          <p:nvPr/>
        </p:nvSpPr>
        <p:spPr>
          <a:xfrm>
            <a:off x="600561" y="3623516"/>
            <a:ext cx="3051976" cy="830997"/>
          </a:xfrm>
          <a:prstGeom prst="rect">
            <a:avLst/>
          </a:prstGeom>
          <a:noFill/>
        </p:spPr>
        <p:txBody>
          <a:bodyPr wrap="square" rtlCol="0">
            <a:spAutoFit/>
          </a:bodyPr>
          <a:lstStyle/>
          <a:p>
            <a:pPr algn="ctr"/>
            <a:r>
              <a:rPr lang="en-US" sz="1600" dirty="0">
                <a:latin typeface="Bahnschrift" panose="020B0502040204020203" pitchFamily="34" charset="0"/>
                <a:cs typeface="Times New Roman" panose="02020603050405020304" pitchFamily="18" charset="0"/>
              </a:rPr>
              <a:t>Ramya Ramakrishnan</a:t>
            </a:r>
          </a:p>
          <a:p>
            <a:pPr algn="ctr"/>
            <a:r>
              <a:rPr lang="en-US" sz="1600" dirty="0">
                <a:latin typeface="Bahnschrift" panose="020B0502040204020203" pitchFamily="34" charset="0"/>
                <a:cs typeface="Times New Roman" panose="02020603050405020304" pitchFamily="18" charset="0"/>
              </a:rPr>
              <a:t>IV CSE-C </a:t>
            </a:r>
          </a:p>
          <a:p>
            <a:pPr algn="ctr"/>
            <a:r>
              <a:rPr lang="en-US" sz="1600" dirty="0">
                <a:latin typeface="Bahnschrift" panose="020B0502040204020203" pitchFamily="34" charset="0"/>
                <a:cs typeface="Times New Roman" panose="02020603050405020304" pitchFamily="18" charset="0"/>
              </a:rPr>
              <a:t>RA1711003040001</a:t>
            </a:r>
            <a:endParaRPr lang="en-IN" sz="1600" dirty="0">
              <a:latin typeface="Bahnschrift" panose="020B0502040204020203"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A61E6223-658D-4B70-B066-ACCC73EFE32B}"/>
              </a:ext>
            </a:extLst>
          </p:cNvPr>
          <p:cNvSpPr txBox="1"/>
          <p:nvPr/>
        </p:nvSpPr>
        <p:spPr>
          <a:xfrm>
            <a:off x="6324600" y="3664716"/>
            <a:ext cx="1867007" cy="830997"/>
          </a:xfrm>
          <a:prstGeom prst="rect">
            <a:avLst/>
          </a:prstGeom>
          <a:noFill/>
        </p:spPr>
        <p:txBody>
          <a:bodyPr wrap="square" rtlCol="0">
            <a:spAutoFit/>
          </a:bodyPr>
          <a:lstStyle/>
          <a:p>
            <a:pPr algn="ctr"/>
            <a:r>
              <a:rPr lang="en-US" sz="1600" dirty="0">
                <a:latin typeface="Bahnschrift" panose="020B0502040204020203" pitchFamily="34" charset="0"/>
                <a:cs typeface="Times New Roman" panose="02020603050405020304" pitchFamily="18" charset="0"/>
              </a:rPr>
              <a:t>M Kishore  </a:t>
            </a:r>
          </a:p>
          <a:p>
            <a:pPr algn="ctr"/>
            <a:r>
              <a:rPr lang="en-US" sz="1600" dirty="0">
                <a:latin typeface="Bahnschrift" panose="020B0502040204020203" pitchFamily="34" charset="0"/>
                <a:cs typeface="Times New Roman" panose="02020603050405020304" pitchFamily="18" charset="0"/>
              </a:rPr>
              <a:t>IV CSE-C </a:t>
            </a:r>
          </a:p>
          <a:p>
            <a:pPr algn="ctr"/>
            <a:r>
              <a:rPr lang="en-US" sz="1600" dirty="0">
                <a:latin typeface="Bahnschrift" panose="020B0502040204020203" pitchFamily="34" charset="0"/>
                <a:cs typeface="Times New Roman" panose="02020603050405020304" pitchFamily="18" charset="0"/>
              </a:rPr>
              <a:t>RA1711003040141</a:t>
            </a:r>
            <a:endParaRPr lang="en-IN" sz="1600" dirty="0">
              <a:latin typeface="Bahnschrift" panose="020B0502040204020203"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4DCB0C97-8CE3-4184-9993-4E7FB59F05EC}"/>
              </a:ext>
            </a:extLst>
          </p:cNvPr>
          <p:cNvSpPr txBox="1"/>
          <p:nvPr/>
        </p:nvSpPr>
        <p:spPr>
          <a:xfrm>
            <a:off x="1352202" y="2008467"/>
            <a:ext cx="2300335" cy="369332"/>
          </a:xfrm>
          <a:prstGeom prst="rect">
            <a:avLst/>
          </a:prstGeom>
          <a:noFill/>
        </p:spPr>
        <p:txBody>
          <a:bodyPr wrap="square" rtlCol="0">
            <a:spAutoFit/>
          </a:bodyPr>
          <a:lstStyle/>
          <a:p>
            <a:pPr algn="ctr"/>
            <a:r>
              <a:rPr lang="en-US" b="1" u="sng" dirty="0">
                <a:latin typeface="Bahnschrift" panose="020B0502040204020203" pitchFamily="34" charset="0"/>
                <a:cs typeface="Times New Roman" panose="02020603050405020304" pitchFamily="18" charset="0"/>
              </a:rPr>
              <a:t>PROJECT TITLE</a:t>
            </a:r>
            <a:r>
              <a:rPr lang="en-US" b="1" dirty="0">
                <a:latin typeface="Bahnschrift" panose="020B0502040204020203" pitchFamily="34" charset="0"/>
                <a:cs typeface="Times New Roman" panose="02020603050405020304" pitchFamily="18" charset="0"/>
              </a:rPr>
              <a:t> :</a:t>
            </a:r>
            <a:endParaRPr lang="en-IN" b="1" dirty="0">
              <a:latin typeface="Bahnschrift" panose="020B0502040204020203" pitchFamily="34" charset="0"/>
              <a:cs typeface="Times New Roman" panose="02020603050405020304" pitchFamily="18" charset="0"/>
            </a:endParaRPr>
          </a:p>
        </p:txBody>
      </p:sp>
      <p:sp>
        <p:nvSpPr>
          <p:cNvPr id="24" name="TextBox 23">
            <a:extLst>
              <a:ext uri="{FF2B5EF4-FFF2-40B4-BE49-F238E27FC236}">
                <a16:creationId xmlns:a16="http://schemas.microsoft.com/office/drawing/2014/main" id="{C7A27BE4-E03B-404D-924F-2BF4FE51C510}"/>
              </a:ext>
            </a:extLst>
          </p:cNvPr>
          <p:cNvSpPr txBox="1"/>
          <p:nvPr/>
        </p:nvSpPr>
        <p:spPr>
          <a:xfrm>
            <a:off x="3526369" y="2996215"/>
            <a:ext cx="2300335" cy="369332"/>
          </a:xfrm>
          <a:prstGeom prst="rect">
            <a:avLst/>
          </a:prstGeom>
          <a:noFill/>
        </p:spPr>
        <p:txBody>
          <a:bodyPr wrap="square" rtlCol="0">
            <a:spAutoFit/>
          </a:bodyPr>
          <a:lstStyle/>
          <a:p>
            <a:pPr algn="ctr"/>
            <a:r>
              <a:rPr lang="en-US" b="1" u="sng" dirty="0">
                <a:latin typeface="Bahnschrift" panose="020B0502040204020203" pitchFamily="34" charset="0"/>
                <a:cs typeface="Times New Roman" panose="02020603050405020304" pitchFamily="18" charset="0"/>
              </a:rPr>
              <a:t>TEAM MEMBERS</a:t>
            </a:r>
            <a:endParaRPr lang="en-IN" b="1" dirty="0">
              <a:latin typeface="Bahnschrift" panose="020B0502040204020203" pitchFamily="34" charset="0"/>
              <a:cs typeface="Times New Roman" panose="02020603050405020304" pitchFamily="18" charset="0"/>
            </a:endParaRPr>
          </a:p>
        </p:txBody>
      </p:sp>
      <p:pic>
        <p:nvPicPr>
          <p:cNvPr id="6" name="Picture 5">
            <a:extLst>
              <a:ext uri="{FF2B5EF4-FFF2-40B4-BE49-F238E27FC236}">
                <a16:creationId xmlns:a16="http://schemas.microsoft.com/office/drawing/2014/main" id="{682644D8-8524-4FC3-BE1C-ED744C32AE0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10000" y="5498464"/>
            <a:ext cx="1959758" cy="115138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7645" y="190500"/>
            <a:ext cx="8229600" cy="1143000"/>
          </a:xfrm>
        </p:spPr>
        <p:txBody>
          <a:bodyPr/>
          <a:lstStyle/>
          <a:p>
            <a:r>
              <a:rPr lang="en-US" sz="3200" b="1" dirty="0">
                <a:latin typeface="Bahnschrift" panose="020B0502040204020203" pitchFamily="34" charset="0"/>
                <a:cs typeface="Times New Roman" pitchFamily="18" charset="0"/>
              </a:rPr>
              <a:t>USE CASE DIAGRAM</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10</a:t>
            </a:fld>
            <a:endParaRPr lang="en-US"/>
          </a:p>
        </p:txBody>
      </p:sp>
      <p:pic>
        <p:nvPicPr>
          <p:cNvPr id="40" name="Picture 4" descr="SRMIST.JPG">
            <a:extLst>
              <a:ext uri="{FF2B5EF4-FFF2-40B4-BE49-F238E27FC236}">
                <a16:creationId xmlns:a16="http://schemas.microsoft.com/office/drawing/2014/main" id="{C42768F2-5603-4278-9DCA-CF3A52DB7416}"/>
              </a:ext>
            </a:extLst>
          </p:cNvPr>
          <p:cNvPicPr>
            <a:picLocks noChangeAspect="1"/>
          </p:cNvPicPr>
          <p:nvPr/>
        </p:nvPicPr>
        <p:blipFill>
          <a:blip r:embed="rId2" cstate="print"/>
          <a:srcRect/>
          <a:stretch>
            <a:fillRect/>
          </a:stretch>
        </p:blipFill>
        <p:spPr bwMode="auto">
          <a:xfrm>
            <a:off x="152399" y="228600"/>
            <a:ext cx="1575481" cy="533400"/>
          </a:xfrm>
          <a:prstGeom prst="rect">
            <a:avLst/>
          </a:prstGeom>
          <a:noFill/>
          <a:ln w="9525">
            <a:noFill/>
            <a:miter lim="800000"/>
            <a:headEnd/>
            <a:tailEnd/>
          </a:ln>
        </p:spPr>
      </p:pic>
      <p:cxnSp>
        <p:nvCxnSpPr>
          <p:cNvPr id="8" name="Straight Arrow Connector 7">
            <a:extLst>
              <a:ext uri="{FF2B5EF4-FFF2-40B4-BE49-F238E27FC236}">
                <a16:creationId xmlns:a16="http://schemas.microsoft.com/office/drawing/2014/main" id="{3392F24B-7792-40B5-9020-9CF3CC1EE13E}"/>
              </a:ext>
            </a:extLst>
          </p:cNvPr>
          <p:cNvCxnSpPr/>
          <p:nvPr/>
        </p:nvCxnSpPr>
        <p:spPr bwMode="auto">
          <a:xfrm flipV="1">
            <a:off x="5638800" y="3733800"/>
            <a:ext cx="0" cy="457200"/>
          </a:xfrm>
          <a:prstGeom prst="straightConnector1">
            <a:avLst/>
          </a:prstGeom>
          <a:solidFill>
            <a:schemeClr val="accent1"/>
          </a:solidFill>
          <a:ln w="12700" cap="sq" cmpd="sng" algn="ctr">
            <a:solidFill>
              <a:schemeClr val="tx1"/>
            </a:solidFill>
            <a:prstDash val="solid"/>
            <a:round/>
            <a:headEnd type="none" w="sm" len="sm"/>
            <a:tailEnd type="triangle"/>
          </a:ln>
          <a:effectLst/>
        </p:spPr>
      </p:cxnSp>
      <p:pic>
        <p:nvPicPr>
          <p:cNvPr id="6" name="Picture 5">
            <a:extLst>
              <a:ext uri="{FF2B5EF4-FFF2-40B4-BE49-F238E27FC236}">
                <a16:creationId xmlns:a16="http://schemas.microsoft.com/office/drawing/2014/main" id="{83322E31-4E61-4DFC-A37E-666A63BD0CF6}"/>
              </a:ext>
            </a:extLst>
          </p:cNvPr>
          <p:cNvPicPr>
            <a:picLocks noChangeAspect="1"/>
          </p:cNvPicPr>
          <p:nvPr/>
        </p:nvPicPr>
        <p:blipFill rotWithShape="1">
          <a:blip r:embed="rId3"/>
          <a:srcRect b="681"/>
          <a:stretch/>
        </p:blipFill>
        <p:spPr>
          <a:xfrm>
            <a:off x="609600" y="1368779"/>
            <a:ext cx="8229600" cy="47272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D5A59588-1266-4EDE-A8E3-18978AC7EB3F}"/>
              </a:ext>
            </a:extLst>
          </p:cNvPr>
          <p:cNvSpPr txBox="1"/>
          <p:nvPr/>
        </p:nvSpPr>
        <p:spPr>
          <a:xfrm>
            <a:off x="2438400" y="6288081"/>
            <a:ext cx="4572000" cy="324384"/>
          </a:xfrm>
          <a:prstGeom prst="rect">
            <a:avLst/>
          </a:prstGeom>
          <a:noFill/>
        </p:spPr>
        <p:txBody>
          <a:bodyPr wrap="square">
            <a:spAutoFit/>
          </a:bodyPr>
          <a:lstStyle/>
          <a:p>
            <a:pPr algn="ctr">
              <a:lnSpc>
                <a:spcPct val="115000"/>
              </a:lnSpc>
              <a:spcAft>
                <a:spcPts val="1000"/>
              </a:spcAft>
            </a:pPr>
            <a:r>
              <a:rPr lang="en-GB" sz="1400" dirty="0">
                <a:effectLst/>
                <a:latin typeface="Bahnschrift" panose="020B0502040204020203" pitchFamily="34" charset="0"/>
                <a:ea typeface="SimSun" panose="02010600030101010101" pitchFamily="2" charset="-122"/>
                <a:cs typeface="Times New Roman" panose="02020603050405020304" pitchFamily="18" charset="0"/>
              </a:rPr>
              <a:t>Fig. 3 – UML Diagram</a:t>
            </a:r>
            <a:endParaRPr lang="en-IN" sz="1400"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5518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8D6911D-890C-46FC-A733-CB62A38B08AF}"/>
              </a:ext>
            </a:extLst>
          </p:cNvPr>
          <p:cNvSpPr/>
          <p:nvPr/>
        </p:nvSpPr>
        <p:spPr bwMode="auto">
          <a:xfrm>
            <a:off x="647700" y="1851705"/>
            <a:ext cx="8115300" cy="3863296"/>
          </a:xfrm>
          <a:prstGeom prst="rect">
            <a:avLst/>
          </a:prstGeom>
          <a:solidFill>
            <a:schemeClr val="accent1"/>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IN" sz="1800" b="0" i="0" u="none" strike="noStrike" cap="none" normalizeH="0" baseline="0">
              <a:ln>
                <a:noFill/>
              </a:ln>
              <a:solidFill>
                <a:schemeClr val="tx1"/>
              </a:solidFill>
              <a:effectLst/>
              <a:latin typeface="Arial" pitchFamily="34" charset="0"/>
              <a:cs typeface="Arial" pitchFamily="34" charset="0"/>
            </a:endParaRPr>
          </a:p>
        </p:txBody>
      </p:sp>
      <p:sp>
        <p:nvSpPr>
          <p:cNvPr id="8194" name="Rectangle 2"/>
          <p:cNvSpPr>
            <a:spLocks noGrp="1" noChangeArrowheads="1"/>
          </p:cNvSpPr>
          <p:nvPr>
            <p:ph type="title"/>
          </p:nvPr>
        </p:nvSpPr>
        <p:spPr>
          <a:xfrm>
            <a:off x="756847" y="531823"/>
            <a:ext cx="7772400" cy="1143000"/>
          </a:xfrm>
          <a:noFill/>
        </p:spPr>
        <p:txBody>
          <a:bodyPr/>
          <a:lstStyle/>
          <a:p>
            <a:pPr eaLnBrk="1" hangingPunct="1"/>
            <a:r>
              <a:rPr lang="en-US" sz="2800" b="1" dirty="0">
                <a:latin typeface="Bahnschrift" panose="020B0502040204020203" pitchFamily="34" charset="0"/>
                <a:cs typeface="Times New Roman" pitchFamily="18" charset="0"/>
              </a:rPr>
              <a:t>TECHNICAL MODULES </a:t>
            </a:r>
            <a:br>
              <a:rPr lang="en-US" sz="2800" b="1" dirty="0">
                <a:latin typeface="Bahnschrift" panose="020B0502040204020203" pitchFamily="34" charset="0"/>
                <a:cs typeface="Times New Roman" pitchFamily="18" charset="0"/>
              </a:rPr>
            </a:br>
            <a:r>
              <a:rPr lang="en-US" sz="2800" b="1" dirty="0">
                <a:latin typeface="Bahnschrift" panose="020B0502040204020203" pitchFamily="34" charset="0"/>
                <a:cs typeface="Times New Roman" pitchFamily="18" charset="0"/>
              </a:rPr>
              <a:t>INVOLVED</a:t>
            </a:r>
            <a:br>
              <a:rPr lang="en-US" sz="2800" b="1" dirty="0">
                <a:latin typeface="Bahnschrift" panose="020B0502040204020203" pitchFamily="34" charset="0"/>
                <a:cs typeface="Times New Roman" pitchFamily="18" charset="0"/>
              </a:rPr>
            </a:br>
            <a:r>
              <a:rPr lang="en-US" sz="2800" b="1" dirty="0">
                <a:latin typeface="Bahnschrift" panose="020B0502040204020203" pitchFamily="34" charset="0"/>
                <a:cs typeface="Times New Roman" pitchFamily="18" charset="0"/>
              </a:rPr>
              <a:t>IN THE PROJECT</a:t>
            </a:r>
          </a:p>
        </p:txBody>
      </p:sp>
      <p:sp>
        <p:nvSpPr>
          <p:cNvPr id="8195" name="Rectangle 3"/>
          <p:cNvSpPr>
            <a:spLocks noGrp="1" noChangeArrowheads="1"/>
          </p:cNvSpPr>
          <p:nvPr>
            <p:ph type="body" idx="1"/>
          </p:nvPr>
        </p:nvSpPr>
        <p:spPr>
          <a:xfrm>
            <a:off x="304800" y="1524000"/>
            <a:ext cx="8458200" cy="4800600"/>
          </a:xfrm>
          <a:noFill/>
        </p:spPr>
        <p:txBody>
          <a:bodyPr/>
          <a:lstStyle/>
          <a:p>
            <a:pPr marL="515938" indent="-515938" eaLnBrk="1" hangingPunct="1"/>
            <a:endParaRPr lang="en-US" sz="1800" dirty="0">
              <a:latin typeface="Times New Roman" pitchFamily="18" charset="0"/>
              <a:cs typeface="Times New Roman" pitchFamily="18" charset="0"/>
            </a:endParaRPr>
          </a:p>
          <a:p>
            <a:pPr marL="1222375" lvl="1" indent="-533400" eaLnBrk="1" hangingPunct="1">
              <a:buFontTx/>
              <a:buNone/>
            </a:pPr>
            <a:endParaRPr lang="en-US" sz="1800" dirty="0">
              <a:latin typeface="Times New Roman" pitchFamily="18" charset="0"/>
              <a:cs typeface="Times New Roman" pitchFamily="18" charset="0"/>
            </a:endParaRPr>
          </a:p>
        </p:txBody>
      </p:sp>
      <p:pic>
        <p:nvPicPr>
          <p:cNvPr id="8197" name="Picture 6" descr="SRMIST.JPG"/>
          <p:cNvPicPr>
            <a:picLocks noChangeAspect="1"/>
          </p:cNvPicPr>
          <p:nvPr/>
        </p:nvPicPr>
        <p:blipFill>
          <a:blip r:embed="rId3" cstate="print"/>
          <a:srcRect/>
          <a:stretch>
            <a:fillRect/>
          </a:stretch>
        </p:blipFill>
        <p:spPr bwMode="auto">
          <a:xfrm>
            <a:off x="152400" y="152400"/>
            <a:ext cx="1575479" cy="533399"/>
          </a:xfrm>
          <a:prstGeom prst="rect">
            <a:avLst/>
          </a:prstGeom>
          <a:noFill/>
          <a:ln w="9525">
            <a:noFill/>
            <a:miter lim="800000"/>
            <a:headEnd/>
            <a:tailEnd/>
          </a:ln>
        </p:spPr>
      </p:pic>
      <p:sp>
        <p:nvSpPr>
          <p:cNvPr id="2" name="Slide Number Placeholder 1"/>
          <p:cNvSpPr>
            <a:spLocks noGrp="1"/>
          </p:cNvSpPr>
          <p:nvPr>
            <p:ph type="sldNum" sz="quarter" idx="12"/>
          </p:nvPr>
        </p:nvSpPr>
        <p:spPr>
          <a:xfrm>
            <a:off x="6872110" y="6400800"/>
            <a:ext cx="2133600" cy="476250"/>
          </a:xfrm>
        </p:spPr>
        <p:txBody>
          <a:bodyPr/>
          <a:lstStyle/>
          <a:p>
            <a:pPr>
              <a:defRPr/>
            </a:pPr>
            <a:fld id="{0C3744A3-FC98-44CB-A20B-34E7365870A3}" type="slidenum">
              <a:rPr lang="en-US" smtClean="0"/>
              <a:pPr>
                <a:defRPr/>
              </a:pPr>
              <a:t>11</a:t>
            </a:fld>
            <a:endParaRPr lang="en-US"/>
          </a:p>
        </p:txBody>
      </p:sp>
      <p:sp>
        <p:nvSpPr>
          <p:cNvPr id="7" name="TextBox 6">
            <a:extLst>
              <a:ext uri="{FF2B5EF4-FFF2-40B4-BE49-F238E27FC236}">
                <a16:creationId xmlns:a16="http://schemas.microsoft.com/office/drawing/2014/main" id="{A421C3A0-C298-4A42-A344-55081834988B}"/>
              </a:ext>
            </a:extLst>
          </p:cNvPr>
          <p:cNvSpPr txBox="1"/>
          <p:nvPr/>
        </p:nvSpPr>
        <p:spPr>
          <a:xfrm>
            <a:off x="1284891" y="3905307"/>
            <a:ext cx="1382109" cy="400110"/>
          </a:xfrm>
          <a:prstGeom prst="rect">
            <a:avLst/>
          </a:prstGeom>
          <a:noFill/>
        </p:spPr>
        <p:txBody>
          <a:bodyPr wrap="none" rtlCol="0">
            <a:spAutoFit/>
          </a:bodyPr>
          <a:lstStyle/>
          <a:p>
            <a:pPr algn="ctr"/>
            <a:r>
              <a:rPr lang="en-US" sz="2000" u="sng" dirty="0">
                <a:latin typeface="Bahnschrift" panose="020B0502040204020203" pitchFamily="34" charset="0"/>
                <a:cs typeface="Times New Roman" panose="02020603050405020304" pitchFamily="18" charset="0"/>
              </a:rPr>
              <a:t>Module – 1</a:t>
            </a:r>
            <a:endParaRPr lang="en-IN" sz="2000" u="sng" dirty="0">
              <a:latin typeface="Bahnschrift" panose="020B0502040204020203"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00194FE3-C15B-487B-8A7D-169EB60EA897}"/>
              </a:ext>
            </a:extLst>
          </p:cNvPr>
          <p:cNvSpPr txBox="1"/>
          <p:nvPr/>
        </p:nvSpPr>
        <p:spPr>
          <a:xfrm>
            <a:off x="1022193" y="4376970"/>
            <a:ext cx="2079415" cy="784830"/>
          </a:xfrm>
          <a:prstGeom prst="rect">
            <a:avLst/>
          </a:prstGeom>
          <a:noFill/>
        </p:spPr>
        <p:txBody>
          <a:bodyPr wrap="none" rtlCol="0">
            <a:spAutoFit/>
          </a:bodyPr>
          <a:lstStyle/>
          <a:p>
            <a:pPr algn="ctr"/>
            <a:r>
              <a:rPr lang="en-US" sz="1500">
                <a:latin typeface="Bahnschrift" panose="020B0502040204020203" pitchFamily="34" charset="0"/>
                <a:cs typeface="Times New Roman" panose="02020603050405020304" pitchFamily="18" charset="0"/>
              </a:rPr>
              <a:t>Implementing Sensor </a:t>
            </a:r>
          </a:p>
          <a:p>
            <a:pPr algn="ctr"/>
            <a:r>
              <a:rPr lang="en-US" sz="1500">
                <a:latin typeface="Bahnschrift" panose="020B0502040204020203" pitchFamily="34" charset="0"/>
                <a:cs typeface="Times New Roman" panose="02020603050405020304" pitchFamily="18" charset="0"/>
              </a:rPr>
              <a:t>Integration</a:t>
            </a:r>
          </a:p>
          <a:p>
            <a:pPr algn="ctr"/>
            <a:r>
              <a:rPr lang="en-US" sz="1500">
                <a:latin typeface="Bahnschrift" panose="020B0502040204020203" pitchFamily="34" charset="0"/>
                <a:cs typeface="Times New Roman" panose="02020603050405020304" pitchFamily="18" charset="0"/>
              </a:rPr>
              <a:t>and Calibration </a:t>
            </a:r>
            <a:endParaRPr lang="en-US" sz="1500" dirty="0">
              <a:latin typeface="Bahnschrift" panose="020B0502040204020203"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E4BAEE48-E79D-47C7-8C19-ED8C37E98319}"/>
              </a:ext>
            </a:extLst>
          </p:cNvPr>
          <p:cNvSpPr txBox="1"/>
          <p:nvPr/>
        </p:nvSpPr>
        <p:spPr>
          <a:xfrm>
            <a:off x="3820301" y="3905307"/>
            <a:ext cx="1430200" cy="400110"/>
          </a:xfrm>
          <a:prstGeom prst="rect">
            <a:avLst/>
          </a:prstGeom>
          <a:noFill/>
        </p:spPr>
        <p:txBody>
          <a:bodyPr wrap="none" rtlCol="0">
            <a:spAutoFit/>
          </a:bodyPr>
          <a:lstStyle/>
          <a:p>
            <a:pPr algn="ctr"/>
            <a:r>
              <a:rPr lang="en-US" sz="2000" u="sng" dirty="0">
                <a:latin typeface="Bahnschrift" panose="020B0502040204020203" pitchFamily="34" charset="0"/>
                <a:cs typeface="Times New Roman" panose="02020603050405020304" pitchFamily="18" charset="0"/>
              </a:rPr>
              <a:t>Module – 2</a:t>
            </a:r>
            <a:endParaRPr lang="en-IN" sz="2000" u="sng" dirty="0">
              <a:latin typeface="Bahnschrift" panose="020B0502040204020203"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6D03D677-86AC-4F6C-92B1-C94DF1FBDFCD}"/>
              </a:ext>
            </a:extLst>
          </p:cNvPr>
          <p:cNvSpPr txBox="1"/>
          <p:nvPr/>
        </p:nvSpPr>
        <p:spPr>
          <a:xfrm>
            <a:off x="6569096" y="3905307"/>
            <a:ext cx="1433406" cy="400110"/>
          </a:xfrm>
          <a:prstGeom prst="rect">
            <a:avLst/>
          </a:prstGeom>
          <a:noFill/>
        </p:spPr>
        <p:txBody>
          <a:bodyPr wrap="none" rtlCol="0">
            <a:spAutoFit/>
          </a:bodyPr>
          <a:lstStyle/>
          <a:p>
            <a:pPr algn="ctr"/>
            <a:r>
              <a:rPr lang="en-US" sz="2000" u="sng" dirty="0">
                <a:latin typeface="Bahnschrift" panose="020B0502040204020203" pitchFamily="34" charset="0"/>
                <a:cs typeface="Times New Roman" panose="02020603050405020304" pitchFamily="18" charset="0"/>
              </a:rPr>
              <a:t>Module – 3</a:t>
            </a:r>
            <a:endParaRPr lang="en-IN" sz="2000" u="sng" dirty="0">
              <a:latin typeface="Bahnschrift" panose="020B0502040204020203" pitchFamily="34" charset="0"/>
              <a:cs typeface="Times New Roman" panose="02020603050405020304" pitchFamily="18" charset="0"/>
            </a:endParaRPr>
          </a:p>
        </p:txBody>
      </p:sp>
      <p:cxnSp>
        <p:nvCxnSpPr>
          <p:cNvPr id="4" name="Straight Arrow Connector 3">
            <a:extLst>
              <a:ext uri="{FF2B5EF4-FFF2-40B4-BE49-F238E27FC236}">
                <a16:creationId xmlns:a16="http://schemas.microsoft.com/office/drawing/2014/main" id="{0009995F-1525-40F5-800B-A2B27A5F4353}"/>
              </a:ext>
            </a:extLst>
          </p:cNvPr>
          <p:cNvCxnSpPr/>
          <p:nvPr/>
        </p:nvCxnSpPr>
        <p:spPr bwMode="auto">
          <a:xfrm flipH="1">
            <a:off x="2135102" y="3192270"/>
            <a:ext cx="531898" cy="609600"/>
          </a:xfrm>
          <a:prstGeom prst="straightConnector1">
            <a:avLst/>
          </a:prstGeom>
          <a:solidFill>
            <a:schemeClr val="accent1"/>
          </a:solidFill>
          <a:ln w="12700" cap="sq" cmpd="sng" algn="ctr">
            <a:solidFill>
              <a:schemeClr val="tx1"/>
            </a:solidFill>
            <a:prstDash val="solid"/>
            <a:round/>
            <a:headEnd type="none" w="sm" len="sm"/>
            <a:tailEnd type="triangle"/>
          </a:ln>
          <a:effectLst/>
        </p:spPr>
      </p:cxnSp>
      <p:cxnSp>
        <p:nvCxnSpPr>
          <p:cNvPr id="14" name="Straight Arrow Connector 13">
            <a:extLst>
              <a:ext uri="{FF2B5EF4-FFF2-40B4-BE49-F238E27FC236}">
                <a16:creationId xmlns:a16="http://schemas.microsoft.com/office/drawing/2014/main" id="{7F3043CD-5396-4BE4-9225-2EFBAE3D474B}"/>
              </a:ext>
            </a:extLst>
          </p:cNvPr>
          <p:cNvCxnSpPr/>
          <p:nvPr/>
        </p:nvCxnSpPr>
        <p:spPr bwMode="auto">
          <a:xfrm>
            <a:off x="4572000" y="2889038"/>
            <a:ext cx="0" cy="844762"/>
          </a:xfrm>
          <a:prstGeom prst="straightConnector1">
            <a:avLst/>
          </a:prstGeom>
          <a:solidFill>
            <a:schemeClr val="accent1"/>
          </a:solidFill>
          <a:ln w="12700" cap="sq" cmpd="sng" algn="ctr">
            <a:solidFill>
              <a:schemeClr val="tx1"/>
            </a:solidFill>
            <a:prstDash val="solid"/>
            <a:round/>
            <a:headEnd type="none" w="sm" len="sm"/>
            <a:tailEnd type="triangle"/>
          </a:ln>
          <a:effectLst/>
        </p:spPr>
      </p:cxnSp>
      <p:cxnSp>
        <p:nvCxnSpPr>
          <p:cNvPr id="16" name="Straight Arrow Connector 15">
            <a:extLst>
              <a:ext uri="{FF2B5EF4-FFF2-40B4-BE49-F238E27FC236}">
                <a16:creationId xmlns:a16="http://schemas.microsoft.com/office/drawing/2014/main" id="{60470937-5456-41EE-8B5B-D08F8AF36137}"/>
              </a:ext>
            </a:extLst>
          </p:cNvPr>
          <p:cNvCxnSpPr>
            <a:cxnSpLocks/>
          </p:cNvCxnSpPr>
          <p:nvPr/>
        </p:nvCxnSpPr>
        <p:spPr bwMode="auto">
          <a:xfrm>
            <a:off x="6495046" y="3116070"/>
            <a:ext cx="516856" cy="713037"/>
          </a:xfrm>
          <a:prstGeom prst="straightConnector1">
            <a:avLst/>
          </a:prstGeom>
          <a:solidFill>
            <a:schemeClr val="accent1"/>
          </a:solidFill>
          <a:ln w="12700" cap="sq" cmpd="sng" algn="ctr">
            <a:solidFill>
              <a:schemeClr val="tx1"/>
            </a:solidFill>
            <a:prstDash val="solid"/>
            <a:round/>
            <a:headEnd type="none" w="sm" len="sm"/>
            <a:tailEnd type="triangle"/>
          </a:ln>
          <a:effectLst/>
        </p:spPr>
      </p:cxnSp>
      <p:sp>
        <p:nvSpPr>
          <p:cNvPr id="17" name="TextBox 16">
            <a:extLst>
              <a:ext uri="{FF2B5EF4-FFF2-40B4-BE49-F238E27FC236}">
                <a16:creationId xmlns:a16="http://schemas.microsoft.com/office/drawing/2014/main" id="{19E631C3-1AFA-41A1-98A4-73E422C23158}"/>
              </a:ext>
            </a:extLst>
          </p:cNvPr>
          <p:cNvSpPr txBox="1"/>
          <p:nvPr/>
        </p:nvSpPr>
        <p:spPr>
          <a:xfrm>
            <a:off x="3145682" y="4367518"/>
            <a:ext cx="2994730" cy="784830"/>
          </a:xfrm>
          <a:prstGeom prst="rect">
            <a:avLst/>
          </a:prstGeom>
          <a:noFill/>
        </p:spPr>
        <p:txBody>
          <a:bodyPr wrap="none" rtlCol="0">
            <a:spAutoFit/>
          </a:bodyPr>
          <a:lstStyle/>
          <a:p>
            <a:pPr algn="ctr"/>
            <a:r>
              <a:rPr lang="en-US" sz="1500" dirty="0">
                <a:latin typeface="Bahnschrift" panose="020B0502040204020203" pitchFamily="34" charset="0"/>
                <a:cs typeface="Times New Roman" panose="02020603050405020304" pitchFamily="18" charset="0"/>
              </a:rPr>
              <a:t>Integration of Data b/w Servers</a:t>
            </a:r>
          </a:p>
          <a:p>
            <a:pPr algn="ctr"/>
            <a:r>
              <a:rPr lang="en-US" sz="1500" dirty="0">
                <a:latin typeface="Bahnschrift" panose="020B0502040204020203" pitchFamily="34" charset="0"/>
                <a:cs typeface="Times New Roman" panose="02020603050405020304" pitchFamily="18" charset="0"/>
              </a:rPr>
              <a:t>(Private Cloud and Government) </a:t>
            </a:r>
          </a:p>
          <a:p>
            <a:pPr algn="ctr"/>
            <a:r>
              <a:rPr lang="en-US" sz="1500" dirty="0">
                <a:latin typeface="Bahnschrift" panose="020B0502040204020203" pitchFamily="34" charset="0"/>
                <a:cs typeface="Times New Roman" panose="02020603050405020304" pitchFamily="18" charset="0"/>
              </a:rPr>
              <a:t>with sensors</a:t>
            </a:r>
          </a:p>
        </p:txBody>
      </p:sp>
      <p:sp>
        <p:nvSpPr>
          <p:cNvPr id="18" name="TextBox 17">
            <a:extLst>
              <a:ext uri="{FF2B5EF4-FFF2-40B4-BE49-F238E27FC236}">
                <a16:creationId xmlns:a16="http://schemas.microsoft.com/office/drawing/2014/main" id="{A37EAB91-0DA9-4CF2-AC98-9C0839B718DA}"/>
              </a:ext>
            </a:extLst>
          </p:cNvPr>
          <p:cNvSpPr txBox="1"/>
          <p:nvPr/>
        </p:nvSpPr>
        <p:spPr>
          <a:xfrm>
            <a:off x="6244234" y="4259070"/>
            <a:ext cx="2178802" cy="1015663"/>
          </a:xfrm>
          <a:prstGeom prst="rect">
            <a:avLst/>
          </a:prstGeom>
          <a:noFill/>
        </p:spPr>
        <p:txBody>
          <a:bodyPr wrap="none" rtlCol="0">
            <a:spAutoFit/>
          </a:bodyPr>
          <a:lstStyle/>
          <a:p>
            <a:pPr algn="ctr"/>
            <a:r>
              <a:rPr lang="en-US" sz="1500" dirty="0">
                <a:latin typeface="Bahnschrift" panose="020B0502040204020203" pitchFamily="34" charset="0"/>
                <a:cs typeface="Times New Roman" panose="02020603050405020304" pitchFamily="18" charset="0"/>
              </a:rPr>
              <a:t>Real Time </a:t>
            </a:r>
          </a:p>
          <a:p>
            <a:pPr algn="ctr"/>
            <a:r>
              <a:rPr lang="en-US" sz="1500" dirty="0">
                <a:latin typeface="Bahnschrift" panose="020B0502040204020203" pitchFamily="34" charset="0"/>
                <a:cs typeface="Times New Roman" panose="02020603050405020304" pitchFamily="18" charset="0"/>
              </a:rPr>
              <a:t>Data Interpretation and</a:t>
            </a:r>
          </a:p>
          <a:p>
            <a:pPr algn="ctr"/>
            <a:r>
              <a:rPr lang="en-US" sz="1500" dirty="0">
                <a:latin typeface="Bahnschrift" panose="020B0502040204020203" pitchFamily="34" charset="0"/>
                <a:cs typeface="Times New Roman" panose="02020603050405020304" pitchFamily="18" charset="0"/>
              </a:rPr>
              <a:t>Live Action </a:t>
            </a:r>
          </a:p>
          <a:p>
            <a:pPr algn="ctr"/>
            <a:r>
              <a:rPr lang="en-US" sz="1500" dirty="0">
                <a:latin typeface="Bahnschrift" panose="020B0502040204020203" pitchFamily="34" charset="0"/>
                <a:cs typeface="Times New Roman" panose="02020603050405020304" pitchFamily="18" charset="0"/>
              </a:rPr>
              <a:t>of Power Outage Relay</a:t>
            </a:r>
          </a:p>
        </p:txBody>
      </p:sp>
      <p:pic>
        <p:nvPicPr>
          <p:cNvPr id="5" name="Picture 4">
            <a:extLst>
              <a:ext uri="{FF2B5EF4-FFF2-40B4-BE49-F238E27FC236}">
                <a16:creationId xmlns:a16="http://schemas.microsoft.com/office/drawing/2014/main" id="{E2C4D488-D31F-4933-ADFD-571876D78046}"/>
              </a:ext>
            </a:extLst>
          </p:cNvPr>
          <p:cNvPicPr>
            <a:picLocks noChangeAspect="1"/>
          </p:cNvPicPr>
          <p:nvPr/>
        </p:nvPicPr>
        <p:blipFill rotWithShape="1">
          <a:blip r:embed="rId4"/>
          <a:srcRect l="4395" t="16374" r="5430" b="6923"/>
          <a:stretch/>
        </p:blipFill>
        <p:spPr>
          <a:xfrm>
            <a:off x="2362204" y="1981200"/>
            <a:ext cx="4509906" cy="10156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9" name="TextBox 18">
            <a:extLst>
              <a:ext uri="{FF2B5EF4-FFF2-40B4-BE49-F238E27FC236}">
                <a16:creationId xmlns:a16="http://schemas.microsoft.com/office/drawing/2014/main" id="{6389F259-43A4-464D-B35F-4162BE8D46FA}"/>
              </a:ext>
            </a:extLst>
          </p:cNvPr>
          <p:cNvSpPr txBox="1"/>
          <p:nvPr/>
        </p:nvSpPr>
        <p:spPr>
          <a:xfrm>
            <a:off x="2439902" y="5901873"/>
            <a:ext cx="4572000" cy="346954"/>
          </a:xfrm>
          <a:prstGeom prst="rect">
            <a:avLst/>
          </a:prstGeom>
          <a:noFill/>
        </p:spPr>
        <p:txBody>
          <a:bodyPr wrap="square">
            <a:spAutoFit/>
          </a:bodyPr>
          <a:lstStyle/>
          <a:p>
            <a:pPr algn="ctr">
              <a:lnSpc>
                <a:spcPct val="115000"/>
              </a:lnSpc>
              <a:spcAft>
                <a:spcPts val="1000"/>
              </a:spcAft>
            </a:pPr>
            <a:r>
              <a:rPr lang="en-GB" sz="1600" dirty="0">
                <a:effectLst/>
                <a:latin typeface="Bahnschrift" panose="020B0502040204020203" pitchFamily="34" charset="0"/>
                <a:ea typeface="SimSun" panose="02010600030101010101" pitchFamily="2" charset="-122"/>
                <a:cs typeface="Times New Roman" panose="02020603050405020304" pitchFamily="18" charset="0"/>
              </a:rPr>
              <a:t>Fig. 4 – Modules involved</a:t>
            </a:r>
            <a:endParaRPr lang="en-IN" sz="1600"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48278"/>
            <a:ext cx="8229600" cy="1143000"/>
          </a:xfrm>
        </p:spPr>
        <p:txBody>
          <a:bodyPr/>
          <a:lstStyle/>
          <a:p>
            <a:r>
              <a:rPr lang="en-US" sz="2800" b="1" dirty="0">
                <a:latin typeface="Bahnschrift" panose="020B0502040204020203" pitchFamily="34" charset="0"/>
                <a:cs typeface="Times New Roman" panose="02020603050405020304" pitchFamily="18" charset="0"/>
              </a:rPr>
              <a:t>MODULE – 1 </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12</a:t>
            </a:fld>
            <a:endParaRPr lang="en-US"/>
          </a:p>
        </p:txBody>
      </p:sp>
      <p:pic>
        <p:nvPicPr>
          <p:cNvPr id="5" name="Picture 4" descr="SRMIST.JPG">
            <a:extLst>
              <a:ext uri="{FF2B5EF4-FFF2-40B4-BE49-F238E27FC236}">
                <a16:creationId xmlns:a16="http://schemas.microsoft.com/office/drawing/2014/main" id="{BCE45EE3-7E6F-4BAB-8336-E5FAC613E527}"/>
              </a:ext>
            </a:extLst>
          </p:cNvPr>
          <p:cNvPicPr>
            <a:picLocks noChangeAspect="1"/>
          </p:cNvPicPr>
          <p:nvPr/>
        </p:nvPicPr>
        <p:blipFill>
          <a:blip r:embed="rId2" cstate="print"/>
          <a:srcRect/>
          <a:stretch>
            <a:fillRect/>
          </a:stretch>
        </p:blipFill>
        <p:spPr bwMode="auto">
          <a:xfrm>
            <a:off x="152399" y="228600"/>
            <a:ext cx="1575481" cy="533400"/>
          </a:xfrm>
          <a:prstGeom prst="rect">
            <a:avLst/>
          </a:prstGeom>
          <a:noFill/>
          <a:ln w="9525">
            <a:noFill/>
            <a:miter lim="800000"/>
            <a:headEnd/>
            <a:tailEnd/>
          </a:ln>
        </p:spPr>
      </p:pic>
      <p:sp>
        <p:nvSpPr>
          <p:cNvPr id="6" name="Title 1">
            <a:extLst>
              <a:ext uri="{FF2B5EF4-FFF2-40B4-BE49-F238E27FC236}">
                <a16:creationId xmlns:a16="http://schemas.microsoft.com/office/drawing/2014/main" id="{6E3881BE-A16E-4FDF-8E46-B964A2931E10}"/>
              </a:ext>
            </a:extLst>
          </p:cNvPr>
          <p:cNvSpPr txBox="1">
            <a:spLocks/>
          </p:cNvSpPr>
          <p:nvPr/>
        </p:nvSpPr>
        <p:spPr bwMode="auto">
          <a:xfrm>
            <a:off x="-1690511" y="198120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2800" b="1" u="sng" kern="0" dirty="0">
                <a:latin typeface="Bahnschrift" panose="020B0502040204020203" pitchFamily="34" charset="0"/>
                <a:cs typeface="Times New Roman" panose="02020603050405020304" pitchFamily="18" charset="0"/>
              </a:rPr>
              <a:t>Technical Description</a:t>
            </a:r>
          </a:p>
        </p:txBody>
      </p:sp>
      <p:sp>
        <p:nvSpPr>
          <p:cNvPr id="7" name="TextBox 6">
            <a:extLst>
              <a:ext uri="{FF2B5EF4-FFF2-40B4-BE49-F238E27FC236}">
                <a16:creationId xmlns:a16="http://schemas.microsoft.com/office/drawing/2014/main" id="{7FE4F6EE-8103-4843-AC3F-15811D6BFA53}"/>
              </a:ext>
            </a:extLst>
          </p:cNvPr>
          <p:cNvSpPr txBox="1"/>
          <p:nvPr/>
        </p:nvSpPr>
        <p:spPr>
          <a:xfrm>
            <a:off x="486308" y="3048000"/>
            <a:ext cx="8171383" cy="2970044"/>
          </a:xfrm>
          <a:prstGeom prst="rect">
            <a:avLst/>
          </a:prstGeom>
          <a:noFill/>
        </p:spPr>
        <p:txBody>
          <a:bodyPr wrap="square">
            <a:spAutoFit/>
          </a:bodyPr>
          <a:lstStyle/>
          <a:p>
            <a:pPr marL="361950" indent="-285750" algn="just">
              <a:spcAft>
                <a:spcPts val="10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 this system, NODEMCU acts as the internet connector and information accessing for the air quality</a:t>
            </a:r>
            <a:r>
              <a:rPr lang="en-US" dirty="0">
                <a:latin typeface="Times New Roman" panose="02020603050405020304" pitchFamily="18" charset="0"/>
                <a:cs typeface="Times New Roman" panose="02020603050405020304" pitchFamily="18" charset="0"/>
              </a:rPr>
              <a:t> and the sensor’s are calibrated successively and attached to </a:t>
            </a:r>
            <a:r>
              <a:rPr lang="en-US" sz="1800" dirty="0">
                <a:latin typeface="Times New Roman" panose="02020603050405020304" pitchFamily="18" charset="0"/>
                <a:cs typeface="Times New Roman" panose="02020603050405020304" pitchFamily="18" charset="0"/>
              </a:rPr>
              <a:t>GPIO Pin of Arduino UNO. </a:t>
            </a:r>
          </a:p>
          <a:p>
            <a:pPr marL="361950" indent="-285750" algn="just">
              <a:spcAft>
                <a:spcPts val="10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All Sensors are successively wired to PCB board and </a:t>
            </a:r>
            <a:r>
              <a:rPr lang="en-US" dirty="0">
                <a:latin typeface="Times New Roman" panose="02020603050405020304" pitchFamily="18" charset="0"/>
                <a:cs typeface="Times New Roman" panose="02020603050405020304" pitchFamily="18" charset="0"/>
              </a:rPr>
              <a:t>are connected </a:t>
            </a:r>
            <a:r>
              <a:rPr lang="en-US" sz="1800" dirty="0">
                <a:latin typeface="Times New Roman" panose="02020603050405020304" pitchFamily="18" charset="0"/>
                <a:cs typeface="Times New Roman" panose="02020603050405020304" pitchFamily="18" charset="0"/>
              </a:rPr>
              <a:t>directly component’s window as explained in the architecture illustration.</a:t>
            </a:r>
          </a:p>
          <a:p>
            <a:pPr marL="361950" indent="-285750" algn="just">
              <a:spcAft>
                <a:spcPts val="1000"/>
              </a:spcAf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Then we i</a:t>
            </a:r>
            <a:r>
              <a:rPr lang="en-US" sz="1800" dirty="0">
                <a:latin typeface="Times New Roman" panose="02020603050405020304" pitchFamily="18" charset="0"/>
                <a:cs typeface="Times New Roman" panose="02020603050405020304" pitchFamily="18" charset="0"/>
              </a:rPr>
              <a:t>ntegrate and calibrate </a:t>
            </a:r>
            <a:r>
              <a:rPr lang="en-US" dirty="0">
                <a:latin typeface="Times New Roman" panose="02020603050405020304" pitchFamily="18" charset="0"/>
                <a:cs typeface="Times New Roman" panose="02020603050405020304" pitchFamily="18" charset="0"/>
              </a:rPr>
              <a:t>the three</a:t>
            </a:r>
            <a:r>
              <a:rPr lang="en-US" sz="1800" dirty="0">
                <a:latin typeface="Times New Roman" panose="02020603050405020304" pitchFamily="18" charset="0"/>
                <a:cs typeface="Times New Roman" panose="02020603050405020304" pitchFamily="18" charset="0"/>
              </a:rPr>
              <a:t> sensors that detect gases and temperature and humidity respectively with Arduino UNO before the data detected is sent to the controller module.</a:t>
            </a:r>
          </a:p>
          <a:p>
            <a:pPr marL="361950" indent="-285750" algn="just">
              <a:spcAft>
                <a:spcPts val="1000"/>
              </a:spcAft>
              <a:buFont typeface="Arial" panose="020B0604020202020204" pitchFamily="34" charset="0"/>
              <a:buChar char="•"/>
            </a:pPr>
            <a:endParaRPr lang="en-IN" kern="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D2E26104-B40F-48E4-B852-8E143EF9D7A6}"/>
              </a:ext>
            </a:extLst>
          </p:cNvPr>
          <p:cNvSpPr txBox="1"/>
          <p:nvPr/>
        </p:nvSpPr>
        <p:spPr>
          <a:xfrm>
            <a:off x="888999" y="1149928"/>
            <a:ext cx="7975601" cy="830997"/>
          </a:xfrm>
          <a:prstGeom prst="rect">
            <a:avLst/>
          </a:prstGeom>
          <a:noFill/>
        </p:spPr>
        <p:txBody>
          <a:bodyPr wrap="square">
            <a:spAutoFit/>
          </a:bodyPr>
          <a:lstStyle/>
          <a:p>
            <a:pPr algn="ctr"/>
            <a:r>
              <a:rPr lang="en-US" sz="2400" b="1" u="sng" dirty="0">
                <a:latin typeface="Bahnschrift" panose="020B0502040204020203" pitchFamily="34" charset="0"/>
                <a:cs typeface="Times New Roman" panose="02020603050405020304" pitchFamily="18" charset="0"/>
              </a:rPr>
              <a:t>Implementing Sensor Integration</a:t>
            </a:r>
          </a:p>
          <a:p>
            <a:pPr algn="ctr"/>
            <a:r>
              <a:rPr lang="en-US" sz="2400" b="1" u="sng" dirty="0">
                <a:latin typeface="Bahnschrift" panose="020B0502040204020203" pitchFamily="34" charset="0"/>
                <a:cs typeface="Times New Roman" panose="02020603050405020304" pitchFamily="18" charset="0"/>
              </a:rPr>
              <a:t>and Calibration </a:t>
            </a:r>
          </a:p>
        </p:txBody>
      </p:sp>
    </p:spTree>
    <p:extLst>
      <p:ext uri="{BB962C8B-B14F-4D97-AF65-F5344CB8AC3E}">
        <p14:creationId xmlns:p14="http://schemas.microsoft.com/office/powerpoint/2010/main" val="59609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48278"/>
            <a:ext cx="8229600" cy="1143000"/>
          </a:xfrm>
        </p:spPr>
        <p:txBody>
          <a:bodyPr/>
          <a:lstStyle/>
          <a:p>
            <a:r>
              <a:rPr lang="en-US" sz="2800" b="1" dirty="0">
                <a:latin typeface="Bahnschrift" panose="020B0502040204020203" pitchFamily="34" charset="0"/>
                <a:cs typeface="Times New Roman" panose="02020603050405020304" pitchFamily="18" charset="0"/>
              </a:rPr>
              <a:t>MODULE – 2 </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13</a:t>
            </a:fld>
            <a:endParaRPr lang="en-US" dirty="0"/>
          </a:p>
        </p:txBody>
      </p:sp>
      <p:pic>
        <p:nvPicPr>
          <p:cNvPr id="5" name="Picture 4" descr="SRMIST.JPG">
            <a:extLst>
              <a:ext uri="{FF2B5EF4-FFF2-40B4-BE49-F238E27FC236}">
                <a16:creationId xmlns:a16="http://schemas.microsoft.com/office/drawing/2014/main" id="{BCE45EE3-7E6F-4BAB-8336-E5FAC613E527}"/>
              </a:ext>
            </a:extLst>
          </p:cNvPr>
          <p:cNvPicPr>
            <a:picLocks noChangeAspect="1"/>
          </p:cNvPicPr>
          <p:nvPr/>
        </p:nvPicPr>
        <p:blipFill>
          <a:blip r:embed="rId2" cstate="print"/>
          <a:srcRect/>
          <a:stretch>
            <a:fillRect/>
          </a:stretch>
        </p:blipFill>
        <p:spPr bwMode="auto">
          <a:xfrm>
            <a:off x="152399" y="228600"/>
            <a:ext cx="1575481" cy="533400"/>
          </a:xfrm>
          <a:prstGeom prst="rect">
            <a:avLst/>
          </a:prstGeom>
          <a:noFill/>
          <a:ln w="9525">
            <a:noFill/>
            <a:miter lim="800000"/>
            <a:headEnd/>
            <a:tailEnd/>
          </a:ln>
        </p:spPr>
      </p:pic>
      <p:sp>
        <p:nvSpPr>
          <p:cNvPr id="6" name="Title 1">
            <a:extLst>
              <a:ext uri="{FF2B5EF4-FFF2-40B4-BE49-F238E27FC236}">
                <a16:creationId xmlns:a16="http://schemas.microsoft.com/office/drawing/2014/main" id="{6E3881BE-A16E-4FDF-8E46-B964A2931E10}"/>
              </a:ext>
            </a:extLst>
          </p:cNvPr>
          <p:cNvSpPr txBox="1">
            <a:spLocks/>
          </p:cNvSpPr>
          <p:nvPr/>
        </p:nvSpPr>
        <p:spPr bwMode="auto">
          <a:xfrm>
            <a:off x="-1676400" y="2266819"/>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2800" b="1" u="sng" kern="0" dirty="0">
                <a:latin typeface="Bahnschrift" panose="020B0502040204020203" pitchFamily="34" charset="0"/>
                <a:cs typeface="Times New Roman" panose="02020603050405020304" pitchFamily="18" charset="0"/>
              </a:rPr>
              <a:t>Technical Description</a:t>
            </a:r>
          </a:p>
        </p:txBody>
      </p:sp>
      <p:sp>
        <p:nvSpPr>
          <p:cNvPr id="7" name="TextBox 6">
            <a:extLst>
              <a:ext uri="{FF2B5EF4-FFF2-40B4-BE49-F238E27FC236}">
                <a16:creationId xmlns:a16="http://schemas.microsoft.com/office/drawing/2014/main" id="{7FE4F6EE-8103-4843-AC3F-15811D6BFA53}"/>
              </a:ext>
            </a:extLst>
          </p:cNvPr>
          <p:cNvSpPr txBox="1"/>
          <p:nvPr/>
        </p:nvSpPr>
        <p:spPr>
          <a:xfrm>
            <a:off x="486308" y="3364958"/>
            <a:ext cx="8171383" cy="3098284"/>
          </a:xfrm>
          <a:prstGeom prst="rect">
            <a:avLst/>
          </a:prstGeom>
          <a:noFill/>
        </p:spPr>
        <p:txBody>
          <a:bodyPr wrap="square">
            <a:spAutoFit/>
          </a:bodyPr>
          <a:lstStyle/>
          <a:p>
            <a:pPr marL="361950" indent="-285750" algn="just">
              <a:spcAft>
                <a:spcPts val="10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In this system, </a:t>
            </a:r>
            <a:r>
              <a:rPr lang="en-US" dirty="0">
                <a:latin typeface="Times New Roman" panose="02020603050405020304" pitchFamily="18" charset="0"/>
                <a:cs typeface="Times New Roman" panose="02020603050405020304" pitchFamily="18" charset="0"/>
              </a:rPr>
              <a:t>we i</a:t>
            </a:r>
            <a:r>
              <a:rPr lang="en-US" sz="1800" dirty="0">
                <a:latin typeface="Times New Roman" panose="02020603050405020304" pitchFamily="18" charset="0"/>
                <a:cs typeface="Times New Roman" panose="02020603050405020304" pitchFamily="18" charset="0"/>
              </a:rPr>
              <a:t>ntegrate </a:t>
            </a:r>
            <a:r>
              <a:rPr lang="en-US" dirty="0">
                <a:latin typeface="Times New Roman" panose="02020603050405020304" pitchFamily="18" charset="0"/>
                <a:cs typeface="Times New Roman" panose="02020603050405020304" pitchFamily="18" charset="0"/>
              </a:rPr>
              <a:t>the </a:t>
            </a:r>
            <a:r>
              <a:rPr lang="en-US" sz="1800" dirty="0">
                <a:latin typeface="Times New Roman" panose="02020603050405020304" pitchFamily="18" charset="0"/>
                <a:cs typeface="Times New Roman" panose="02020603050405020304" pitchFamily="18" charset="0"/>
              </a:rPr>
              <a:t>data between both the servers i.e. Public and Private Cloud through google firebase respectively with Arduino UNO before the data detected is sent to the controller module.</a:t>
            </a:r>
          </a:p>
          <a:p>
            <a:pPr marL="361950" indent="-285750" algn="just">
              <a:spcAft>
                <a:spcPts val="10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Both the Cloud’s are synced successively and </a:t>
            </a:r>
            <a:r>
              <a:rPr lang="en-US" dirty="0">
                <a:latin typeface="Times New Roman" panose="02020603050405020304" pitchFamily="18" charset="0"/>
                <a:cs typeface="Times New Roman" panose="02020603050405020304" pitchFamily="18" charset="0"/>
              </a:rPr>
              <a:t>are connected </a:t>
            </a:r>
            <a:r>
              <a:rPr lang="en-US" sz="1800" dirty="0">
                <a:latin typeface="Times New Roman" panose="02020603050405020304" pitchFamily="18" charset="0"/>
                <a:cs typeface="Times New Roman" panose="02020603050405020304" pitchFamily="18" charset="0"/>
              </a:rPr>
              <a:t>directly component’s window as explained in the architecture illustration.</a:t>
            </a:r>
          </a:p>
          <a:p>
            <a:pPr marL="361950" indent="-285750" algn="just">
              <a:spcAft>
                <a:spcPts val="1000"/>
              </a:spcAf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Sensor Values are updated to two server rooms (Factory Server and TNPCB Government Server) and are constantly stored in cloud database using Firebase.</a:t>
            </a:r>
          </a:p>
          <a:p>
            <a:pPr marL="361950" indent="-285750" algn="just">
              <a:spcAft>
                <a:spcPts val="1000"/>
              </a:spcAft>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361950" indent="-285750" algn="just">
              <a:spcAft>
                <a:spcPts val="1000"/>
              </a:spcAft>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FAA035B5-9F38-45D1-9D91-081E770B89A9}"/>
              </a:ext>
            </a:extLst>
          </p:cNvPr>
          <p:cNvSpPr txBox="1"/>
          <p:nvPr/>
        </p:nvSpPr>
        <p:spPr>
          <a:xfrm>
            <a:off x="1727880" y="1111351"/>
            <a:ext cx="6227214" cy="1200329"/>
          </a:xfrm>
          <a:prstGeom prst="rect">
            <a:avLst/>
          </a:prstGeom>
          <a:noFill/>
        </p:spPr>
        <p:txBody>
          <a:bodyPr wrap="square" rtlCol="0">
            <a:spAutoFit/>
          </a:bodyPr>
          <a:lstStyle/>
          <a:p>
            <a:pPr algn="ctr"/>
            <a:r>
              <a:rPr lang="en-US" sz="2400" b="1" u="sng" dirty="0">
                <a:latin typeface="Bahnschrift" panose="020B0502040204020203" pitchFamily="34" charset="0"/>
                <a:cs typeface="Times New Roman" panose="02020603050405020304" pitchFamily="18" charset="0"/>
              </a:rPr>
              <a:t>Integration of Data b/w Servers</a:t>
            </a:r>
          </a:p>
          <a:p>
            <a:pPr algn="ctr"/>
            <a:r>
              <a:rPr lang="en-US" sz="2400" b="1" u="sng" dirty="0">
                <a:latin typeface="Bahnschrift" panose="020B0502040204020203" pitchFamily="34" charset="0"/>
                <a:cs typeface="Times New Roman" panose="02020603050405020304" pitchFamily="18" charset="0"/>
              </a:rPr>
              <a:t>(Private Cloud and Government) </a:t>
            </a:r>
          </a:p>
          <a:p>
            <a:pPr algn="ctr"/>
            <a:r>
              <a:rPr lang="en-US" sz="2400" b="1" u="sng" dirty="0">
                <a:latin typeface="Bahnschrift" panose="020B0502040204020203" pitchFamily="34" charset="0"/>
                <a:cs typeface="Times New Roman" panose="02020603050405020304" pitchFamily="18" charset="0"/>
              </a:rPr>
              <a:t>with sensors</a:t>
            </a:r>
          </a:p>
        </p:txBody>
      </p:sp>
    </p:spTree>
    <p:extLst>
      <p:ext uri="{BB962C8B-B14F-4D97-AF65-F5344CB8AC3E}">
        <p14:creationId xmlns:p14="http://schemas.microsoft.com/office/powerpoint/2010/main" val="3202659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1" y="126211"/>
            <a:ext cx="8229600" cy="1143000"/>
          </a:xfrm>
        </p:spPr>
        <p:txBody>
          <a:bodyPr/>
          <a:lstStyle/>
          <a:p>
            <a:r>
              <a:rPr lang="en-US" sz="2800" b="1" dirty="0">
                <a:latin typeface="Bahnschrift" panose="020B0502040204020203" pitchFamily="34" charset="0"/>
                <a:cs typeface="Times New Roman" panose="02020603050405020304" pitchFamily="18" charset="0"/>
              </a:rPr>
              <a:t>MODULE – 3 </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14</a:t>
            </a:fld>
            <a:endParaRPr lang="en-US"/>
          </a:p>
        </p:txBody>
      </p:sp>
      <p:pic>
        <p:nvPicPr>
          <p:cNvPr id="5" name="Picture 4" descr="SRMIST.JPG">
            <a:extLst>
              <a:ext uri="{FF2B5EF4-FFF2-40B4-BE49-F238E27FC236}">
                <a16:creationId xmlns:a16="http://schemas.microsoft.com/office/drawing/2014/main" id="{BCE45EE3-7E6F-4BAB-8336-E5FAC613E527}"/>
              </a:ext>
            </a:extLst>
          </p:cNvPr>
          <p:cNvPicPr>
            <a:picLocks noChangeAspect="1"/>
          </p:cNvPicPr>
          <p:nvPr/>
        </p:nvPicPr>
        <p:blipFill>
          <a:blip r:embed="rId2" cstate="print"/>
          <a:srcRect/>
          <a:stretch>
            <a:fillRect/>
          </a:stretch>
        </p:blipFill>
        <p:spPr bwMode="auto">
          <a:xfrm>
            <a:off x="152399" y="228600"/>
            <a:ext cx="1575481" cy="533400"/>
          </a:xfrm>
          <a:prstGeom prst="rect">
            <a:avLst/>
          </a:prstGeom>
          <a:noFill/>
          <a:ln w="9525">
            <a:noFill/>
            <a:miter lim="800000"/>
            <a:headEnd/>
            <a:tailEnd/>
          </a:ln>
        </p:spPr>
      </p:pic>
      <p:sp>
        <p:nvSpPr>
          <p:cNvPr id="6" name="Title 1">
            <a:extLst>
              <a:ext uri="{FF2B5EF4-FFF2-40B4-BE49-F238E27FC236}">
                <a16:creationId xmlns:a16="http://schemas.microsoft.com/office/drawing/2014/main" id="{6E3881BE-A16E-4FDF-8E46-B964A2931E10}"/>
              </a:ext>
            </a:extLst>
          </p:cNvPr>
          <p:cNvSpPr txBox="1">
            <a:spLocks/>
          </p:cNvSpPr>
          <p:nvPr/>
        </p:nvSpPr>
        <p:spPr bwMode="auto">
          <a:xfrm>
            <a:off x="-1676400" y="216815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2800" b="1" u="sng" kern="0" dirty="0">
                <a:latin typeface="Bahnschrift" panose="020B0502040204020203" pitchFamily="34" charset="0"/>
                <a:cs typeface="Times New Roman" panose="02020603050405020304" pitchFamily="18" charset="0"/>
              </a:rPr>
              <a:t>Technical Description</a:t>
            </a:r>
          </a:p>
        </p:txBody>
      </p:sp>
      <p:sp>
        <p:nvSpPr>
          <p:cNvPr id="7" name="TextBox 6">
            <a:extLst>
              <a:ext uri="{FF2B5EF4-FFF2-40B4-BE49-F238E27FC236}">
                <a16:creationId xmlns:a16="http://schemas.microsoft.com/office/drawing/2014/main" id="{7FE4F6EE-8103-4843-AC3F-15811D6BFA53}"/>
              </a:ext>
            </a:extLst>
          </p:cNvPr>
          <p:cNvSpPr txBox="1"/>
          <p:nvPr/>
        </p:nvSpPr>
        <p:spPr>
          <a:xfrm>
            <a:off x="486308" y="3134944"/>
            <a:ext cx="8171383" cy="2693045"/>
          </a:xfrm>
          <a:prstGeom prst="rect">
            <a:avLst/>
          </a:prstGeom>
          <a:noFill/>
        </p:spPr>
        <p:txBody>
          <a:bodyPr wrap="square">
            <a:spAutoFit/>
          </a:bodyPr>
          <a:lstStyle/>
          <a:p>
            <a:pPr marL="361950" indent="-285750" algn="just">
              <a:spcAft>
                <a:spcPts val="1000"/>
              </a:spcAft>
              <a:buFont typeface="Arial" panose="020B0604020202020204" pitchFamily="34" charset="0"/>
              <a:buChar char="•"/>
            </a:pPr>
            <a:r>
              <a:rPr lang="en-US" kern="0" dirty="0">
                <a:latin typeface="Times New Roman" panose="02020603050405020304" pitchFamily="18" charset="0"/>
                <a:ea typeface="Calibri" panose="020F0502020204030204" pitchFamily="34" charset="0"/>
                <a:cs typeface="Times New Roman" panose="02020603050405020304" pitchFamily="18" charset="0"/>
              </a:rPr>
              <a:t>Processor getting abnormal values from sensors it will activate buzzer sound reflected from both Government's and Organization's cloud server. </a:t>
            </a:r>
          </a:p>
          <a:p>
            <a:pPr marL="361950" indent="-285750" algn="just">
              <a:spcAft>
                <a:spcPts val="1000"/>
              </a:spcAft>
              <a:buFont typeface="Arial" panose="020B0604020202020204" pitchFamily="34" charset="0"/>
              <a:buChar char="•"/>
            </a:pPr>
            <a:r>
              <a:rPr lang="en-US" kern="0" dirty="0">
                <a:latin typeface="Times New Roman" panose="02020603050405020304" pitchFamily="18" charset="0"/>
                <a:ea typeface="Calibri" panose="020F0502020204030204" pitchFamily="34" charset="0"/>
                <a:cs typeface="Times New Roman" panose="02020603050405020304" pitchFamily="18" charset="0"/>
              </a:rPr>
              <a:t>The two step process happening at this juncture are:</a:t>
            </a:r>
          </a:p>
          <a:p>
            <a:pPr marL="419100" indent="-342900" algn="just">
              <a:spcAft>
                <a:spcPts val="1000"/>
              </a:spcAft>
              <a:buFont typeface="+mj-lt"/>
              <a:buAutoNum type="arabicPeriod"/>
            </a:pPr>
            <a:r>
              <a:rPr lang="en-US" kern="0" dirty="0">
                <a:latin typeface="Times New Roman" panose="02020603050405020304" pitchFamily="18" charset="0"/>
                <a:ea typeface="Calibri" panose="020F0502020204030204" pitchFamily="34" charset="0"/>
                <a:cs typeface="Times New Roman" panose="02020603050405020304" pitchFamily="18" charset="0"/>
              </a:rPr>
              <a:t>TNPCB would send one warning message to factory's authoritative pollution level manager.</a:t>
            </a:r>
          </a:p>
          <a:p>
            <a:pPr marL="419100" indent="-342900" algn="just">
              <a:spcAft>
                <a:spcPts val="1000"/>
              </a:spcAft>
              <a:buFont typeface="+mj-lt"/>
              <a:buAutoNum type="arabicPeriod"/>
            </a:pPr>
            <a:r>
              <a:rPr lang="en-US" kern="0" dirty="0">
                <a:latin typeface="Times New Roman" panose="02020603050405020304" pitchFamily="18" charset="0"/>
                <a:ea typeface="Calibri" panose="020F0502020204030204" pitchFamily="34" charset="0"/>
                <a:cs typeface="Times New Roman" panose="02020603050405020304" pitchFamily="18" charset="0"/>
              </a:rPr>
              <a:t>In case the company doesn't make any pollution controlling process ,the power supply of the Factory unit is disrupted and the license will be canceled by TNPCB.</a:t>
            </a:r>
            <a:endParaRPr lang="en-IN" kern="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D2E26104-B40F-48E4-B852-8E143EF9D7A6}"/>
              </a:ext>
            </a:extLst>
          </p:cNvPr>
          <p:cNvSpPr txBox="1"/>
          <p:nvPr/>
        </p:nvSpPr>
        <p:spPr>
          <a:xfrm>
            <a:off x="888999" y="1037706"/>
            <a:ext cx="7975601" cy="1200329"/>
          </a:xfrm>
          <a:prstGeom prst="rect">
            <a:avLst/>
          </a:prstGeom>
          <a:noFill/>
        </p:spPr>
        <p:txBody>
          <a:bodyPr wrap="square">
            <a:spAutoFit/>
          </a:bodyPr>
          <a:lstStyle/>
          <a:p>
            <a:pPr algn="ctr"/>
            <a:r>
              <a:rPr lang="en-US" sz="2400" b="1" u="sng" dirty="0">
                <a:latin typeface="Bahnschrift" panose="020B0502040204020203" pitchFamily="34" charset="0"/>
                <a:cs typeface="Times New Roman" panose="02020603050405020304" pitchFamily="18" charset="0"/>
              </a:rPr>
              <a:t>Real Time Data Interpretation </a:t>
            </a:r>
          </a:p>
          <a:p>
            <a:pPr algn="ctr"/>
            <a:r>
              <a:rPr lang="en-US" sz="2400" b="1" u="sng" dirty="0">
                <a:latin typeface="Bahnschrift" panose="020B0502040204020203" pitchFamily="34" charset="0"/>
                <a:cs typeface="Times New Roman" panose="02020603050405020304" pitchFamily="18" charset="0"/>
              </a:rPr>
              <a:t>and</a:t>
            </a:r>
          </a:p>
          <a:p>
            <a:pPr algn="ctr"/>
            <a:r>
              <a:rPr lang="en-US" sz="2400" b="1" u="sng" dirty="0">
                <a:latin typeface="Bahnschrift" panose="020B0502040204020203" pitchFamily="34" charset="0"/>
                <a:cs typeface="Times New Roman" panose="02020603050405020304" pitchFamily="18" charset="0"/>
              </a:rPr>
              <a:t>Live Action of Power Outage Relay</a:t>
            </a:r>
          </a:p>
        </p:txBody>
      </p:sp>
    </p:spTree>
    <p:extLst>
      <p:ext uri="{BB962C8B-B14F-4D97-AF65-F5344CB8AC3E}">
        <p14:creationId xmlns:p14="http://schemas.microsoft.com/office/powerpoint/2010/main" val="39326628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93FA7-8860-4F65-AC8A-9E8D2C6FD4D6}"/>
              </a:ext>
            </a:extLst>
          </p:cNvPr>
          <p:cNvSpPr>
            <a:spLocks noGrp="1"/>
          </p:cNvSpPr>
          <p:nvPr>
            <p:ph type="title"/>
          </p:nvPr>
        </p:nvSpPr>
        <p:spPr>
          <a:xfrm>
            <a:off x="561463" y="0"/>
            <a:ext cx="8229600" cy="1143000"/>
          </a:xfrm>
        </p:spPr>
        <p:txBody>
          <a:bodyPr/>
          <a:lstStyle/>
          <a:p>
            <a:br>
              <a:rPr lang="en-US" sz="3600" dirty="0">
                <a:latin typeface="Bahnschrift" panose="020B0502040204020203" pitchFamily="34" charset="0"/>
              </a:rPr>
            </a:br>
            <a:r>
              <a:rPr lang="en-US" sz="3200" u="sng" dirty="0">
                <a:latin typeface="Bahnschrift" panose="020B0502040204020203" pitchFamily="34" charset="0"/>
              </a:rPr>
              <a:t>Sensors Integration &amp; Arrangement</a:t>
            </a:r>
            <a:endParaRPr lang="en-IN" sz="3600" u="sng" dirty="0">
              <a:latin typeface="Bahnschrift" panose="020B0502040204020203" pitchFamily="34" charset="0"/>
            </a:endParaRPr>
          </a:p>
        </p:txBody>
      </p:sp>
      <p:sp>
        <p:nvSpPr>
          <p:cNvPr id="4" name="Slide Number Placeholder 3">
            <a:extLst>
              <a:ext uri="{FF2B5EF4-FFF2-40B4-BE49-F238E27FC236}">
                <a16:creationId xmlns:a16="http://schemas.microsoft.com/office/drawing/2014/main" id="{E479C691-2BA0-468B-9687-1BF2388859D7}"/>
              </a:ext>
            </a:extLst>
          </p:cNvPr>
          <p:cNvSpPr>
            <a:spLocks noGrp="1"/>
          </p:cNvSpPr>
          <p:nvPr>
            <p:ph type="sldNum" sz="quarter" idx="12"/>
          </p:nvPr>
        </p:nvSpPr>
        <p:spPr/>
        <p:txBody>
          <a:bodyPr/>
          <a:lstStyle/>
          <a:p>
            <a:pPr>
              <a:defRPr/>
            </a:pPr>
            <a:fld id="{0C3744A3-FC98-44CB-A20B-34E7365870A3}" type="slidenum">
              <a:rPr lang="en-US" smtClean="0"/>
              <a:pPr>
                <a:defRPr/>
              </a:pPr>
              <a:t>15</a:t>
            </a:fld>
            <a:endParaRPr lang="en-US"/>
          </a:p>
        </p:txBody>
      </p:sp>
      <p:pic>
        <p:nvPicPr>
          <p:cNvPr id="6" name="Picture 5">
            <a:extLst>
              <a:ext uri="{FF2B5EF4-FFF2-40B4-BE49-F238E27FC236}">
                <a16:creationId xmlns:a16="http://schemas.microsoft.com/office/drawing/2014/main" id="{A21F3172-7CEB-49F7-B0D2-1E3E894DE7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1569376"/>
            <a:ext cx="7066526" cy="431720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a:extLst>
              <a:ext uri="{FF2B5EF4-FFF2-40B4-BE49-F238E27FC236}">
                <a16:creationId xmlns:a16="http://schemas.microsoft.com/office/drawing/2014/main" id="{37CDD7F7-759C-42CB-8B53-AA2FC165DEED}"/>
              </a:ext>
            </a:extLst>
          </p:cNvPr>
          <p:cNvSpPr txBox="1"/>
          <p:nvPr/>
        </p:nvSpPr>
        <p:spPr>
          <a:xfrm>
            <a:off x="2314063" y="6155382"/>
            <a:ext cx="5305937" cy="315151"/>
          </a:xfrm>
          <a:prstGeom prst="rect">
            <a:avLst/>
          </a:prstGeom>
          <a:noFill/>
        </p:spPr>
        <p:txBody>
          <a:bodyPr wrap="square">
            <a:spAutoFit/>
          </a:bodyPr>
          <a:lstStyle/>
          <a:p>
            <a:pPr algn="ctr">
              <a:lnSpc>
                <a:spcPct val="115000"/>
              </a:lnSpc>
              <a:spcAft>
                <a:spcPts val="1000"/>
              </a:spcAft>
            </a:pPr>
            <a:r>
              <a:rPr lang="en-GB" sz="1400" dirty="0">
                <a:effectLst/>
                <a:latin typeface="Bahnschrift" panose="020B0502040204020203" pitchFamily="34" charset="0"/>
                <a:ea typeface="SimSun" panose="02010600030101010101" pitchFamily="2" charset="-122"/>
                <a:cs typeface="Times New Roman" panose="02020603050405020304" pitchFamily="18" charset="0"/>
              </a:rPr>
              <a:t>Fig. 5 – Sensors Integration &amp; Arrangement</a:t>
            </a:r>
            <a:endParaRPr lang="en-IN" sz="1400"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849488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75414"/>
            <a:ext cx="8229600" cy="1143000"/>
          </a:xfrm>
        </p:spPr>
        <p:txBody>
          <a:bodyPr/>
          <a:lstStyle/>
          <a:p>
            <a:r>
              <a:rPr lang="en-US" sz="3200" b="1" dirty="0">
                <a:latin typeface="Bahnschrift" panose="020B0502040204020203" pitchFamily="34" charset="0"/>
                <a:cs typeface="Times New Roman" panose="02020603050405020304" pitchFamily="18" charset="0"/>
              </a:rPr>
              <a:t>RESULTS AND DISCUSSIONS</a:t>
            </a:r>
            <a:endParaRPr lang="en-US" sz="3200" dirty="0">
              <a:latin typeface="Bahnschrift" panose="020B0502040204020203" pitchFamily="34" charset="0"/>
            </a:endParaRP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16</a:t>
            </a:fld>
            <a:endParaRPr lang="en-US"/>
          </a:p>
        </p:txBody>
      </p:sp>
      <p:sp>
        <p:nvSpPr>
          <p:cNvPr id="6" name="TextBox 5">
            <a:extLst>
              <a:ext uri="{FF2B5EF4-FFF2-40B4-BE49-F238E27FC236}">
                <a16:creationId xmlns:a16="http://schemas.microsoft.com/office/drawing/2014/main" id="{4BB3CA70-7434-4090-B678-4D3F9549C236}"/>
              </a:ext>
            </a:extLst>
          </p:cNvPr>
          <p:cNvSpPr txBox="1"/>
          <p:nvPr/>
        </p:nvSpPr>
        <p:spPr>
          <a:xfrm>
            <a:off x="381000" y="1412991"/>
            <a:ext cx="5334000" cy="4540923"/>
          </a:xfrm>
          <a:prstGeom prst="rect">
            <a:avLst/>
          </a:prstGeom>
          <a:noFill/>
        </p:spPr>
        <p:txBody>
          <a:bodyPr wrap="square">
            <a:spAutoFit/>
          </a:bodyPr>
          <a:lstStyle/>
          <a:p>
            <a:pPr marL="285750" indent="-285750" algn="just">
              <a:lnSpc>
                <a:spcPct val="115000"/>
              </a:lnSpc>
              <a:spcAft>
                <a:spcPts val="1000"/>
              </a:spcAft>
              <a:buFont typeface="Arial" panose="020B0604020202020204" pitchFamily="34" charset="0"/>
              <a:buChar char="•"/>
            </a:pPr>
            <a:r>
              <a:rPr lang="en-GB" sz="1600" b="0" i="0" dirty="0">
                <a:effectLst/>
                <a:latin typeface="Bahnschrift" panose="020B0502040204020203" pitchFamily="34" charset="0"/>
                <a:ea typeface="SimSun" panose="02010600030101010101" pitchFamily="2" charset="-122"/>
                <a:cs typeface="Times New Roman" panose="02020603050405020304" pitchFamily="18" charset="0"/>
              </a:rPr>
              <a:t>The Prototype of Module – “IoT Based Smart Industry Monitoring and Alerting System” is successfully designed </a:t>
            </a:r>
            <a:endParaRPr lang="en-IN" sz="1600" dirty="0">
              <a:effectLst/>
              <a:latin typeface="Bahnschrift" panose="020B0502040204020203" pitchFamily="34" charset="0"/>
              <a:ea typeface="Calibri" panose="020F0502020204030204" pitchFamily="34" charset="0"/>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pPr>
            <a:r>
              <a:rPr lang="en-GB" sz="1600" b="0" i="0" dirty="0">
                <a:effectLst/>
                <a:latin typeface="Bahnschrift" panose="020B0502040204020203" pitchFamily="34" charset="0"/>
                <a:ea typeface="SimSun" panose="02010600030101010101" pitchFamily="2" charset="-122"/>
                <a:cs typeface="Times New Roman" panose="02020603050405020304" pitchFamily="18" charset="0"/>
              </a:rPr>
              <a:t>Both the Clouds are synced successively and are connected directly in real-time which are used to monitor, locate and successively alert gas leaks of a complex factory thus, controlling the pollution.</a:t>
            </a:r>
            <a:endParaRPr lang="en-IN" sz="1600" dirty="0">
              <a:effectLst/>
              <a:latin typeface="Bahnschrift" panose="020B0502040204020203" pitchFamily="34" charset="0"/>
              <a:ea typeface="Calibri" panose="020F0502020204030204" pitchFamily="34" charset="0"/>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pPr>
            <a:r>
              <a:rPr lang="en-GB" sz="1600" b="0" i="0" dirty="0">
                <a:effectLst/>
                <a:latin typeface="Bahnschrift" panose="020B0502040204020203" pitchFamily="34" charset="0"/>
                <a:ea typeface="SimSun" panose="02010600030101010101" pitchFamily="2" charset="-122"/>
                <a:cs typeface="Times New Roman" panose="02020603050405020304" pitchFamily="18" charset="0"/>
              </a:rPr>
              <a:t>The Sensor Values are updated to two server rooms (Factory Server and TNPCB Government Server) and are constantly stored in cloud database using Firebase.</a:t>
            </a:r>
            <a:endParaRPr lang="en-IN" sz="1600" dirty="0">
              <a:effectLst/>
              <a:latin typeface="Bahnschrift" panose="020B0502040204020203" pitchFamily="34" charset="0"/>
              <a:ea typeface="Calibri" panose="020F0502020204030204" pitchFamily="34" charset="0"/>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pPr>
            <a:r>
              <a:rPr lang="en-GB" sz="1600" b="0" i="0" dirty="0">
                <a:effectLst/>
                <a:latin typeface="Bahnschrift" panose="020B0502040204020203" pitchFamily="34" charset="0"/>
                <a:ea typeface="SimSun" panose="02010600030101010101" pitchFamily="2" charset="-122"/>
                <a:cs typeface="Times New Roman" panose="02020603050405020304" pitchFamily="18" charset="0"/>
              </a:rPr>
              <a:t>Able to monitor and identify the changes</a:t>
            </a:r>
            <a:r>
              <a:rPr lang="en-GB" sz="1600" dirty="0">
                <a:latin typeface="Bahnschrift" panose="020B0502040204020203" pitchFamily="34" charset="0"/>
                <a:ea typeface="SimSun" panose="02010600030101010101" pitchFamily="2" charset="-122"/>
                <a:cs typeface="Times New Roman" panose="02020603050405020304" pitchFamily="18" charset="0"/>
              </a:rPr>
              <a:t> in </a:t>
            </a:r>
            <a:r>
              <a:rPr lang="en-GB" sz="1600" b="0" i="0" dirty="0">
                <a:effectLst/>
                <a:latin typeface="Bahnschrift" panose="020B0502040204020203" pitchFamily="34" charset="0"/>
                <a:ea typeface="SimSun" panose="02010600030101010101" pitchFamily="2" charset="-122"/>
                <a:cs typeface="Times New Roman" panose="02020603050405020304" pitchFamily="18" charset="0"/>
              </a:rPr>
              <a:t>real-time.</a:t>
            </a:r>
          </a:p>
          <a:p>
            <a:pPr marL="285750" indent="-285750" algn="just">
              <a:lnSpc>
                <a:spcPct val="115000"/>
              </a:lnSpc>
              <a:spcAft>
                <a:spcPts val="1000"/>
              </a:spcAft>
              <a:buFont typeface="Arial" panose="020B0604020202020204" pitchFamily="34" charset="0"/>
              <a:buChar char="•"/>
            </a:pPr>
            <a:r>
              <a:rPr lang="en-GB" sz="1600" b="0" i="0" dirty="0">
                <a:effectLst/>
                <a:latin typeface="Bahnschrift" panose="020B0502040204020203" pitchFamily="34" charset="0"/>
                <a:ea typeface="SimSun" panose="02010600030101010101" pitchFamily="2" charset="-122"/>
                <a:cs typeface="Times New Roman" panose="02020603050405020304" pitchFamily="18" charset="0"/>
              </a:rPr>
              <a:t>Detects Temperature, humidity, level of leaked harmful gases from industrial premises successfully   </a:t>
            </a:r>
            <a:endParaRPr lang="en-IN" sz="1600" dirty="0">
              <a:effectLst/>
              <a:latin typeface="Bahnschrift" panose="020B0502040204020203"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3969AAE8-9385-4EF7-B6D8-097BCB3855D0}"/>
              </a:ext>
            </a:extLst>
          </p:cNvPr>
          <p:cNvPicPr>
            <a:picLocks noChangeAspect="1"/>
          </p:cNvPicPr>
          <p:nvPr/>
        </p:nvPicPr>
        <p:blipFill>
          <a:blip r:embed="rId2"/>
          <a:stretch>
            <a:fillRect/>
          </a:stretch>
        </p:blipFill>
        <p:spPr>
          <a:xfrm>
            <a:off x="6423920" y="2286000"/>
            <a:ext cx="2262880" cy="20240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08A8C421-A582-4468-A497-1BD3AF4FB0FE}"/>
              </a:ext>
            </a:extLst>
          </p:cNvPr>
          <p:cNvSpPr txBox="1"/>
          <p:nvPr/>
        </p:nvSpPr>
        <p:spPr>
          <a:xfrm>
            <a:off x="5334000" y="4538975"/>
            <a:ext cx="4572000" cy="738664"/>
          </a:xfrm>
          <a:prstGeom prst="rect">
            <a:avLst/>
          </a:prstGeom>
          <a:noFill/>
        </p:spPr>
        <p:txBody>
          <a:bodyPr wrap="square">
            <a:spAutoFit/>
          </a:bodyPr>
          <a:lstStyle/>
          <a:p>
            <a:pPr algn="ctr"/>
            <a:r>
              <a:rPr lang="en-GB" sz="1400" dirty="0">
                <a:effectLst/>
                <a:latin typeface="Bahnschrift" panose="020B0502040204020203" pitchFamily="34" charset="0"/>
                <a:ea typeface="SimSun" panose="02010600030101010101" pitchFamily="2" charset="-122"/>
                <a:cs typeface="Times New Roman" panose="02020603050405020304" pitchFamily="18" charset="0"/>
              </a:rPr>
              <a:t>Fig. </a:t>
            </a:r>
            <a:r>
              <a:rPr lang="en-GB" sz="1400" dirty="0">
                <a:latin typeface="Bahnschrift" panose="020B0502040204020203" pitchFamily="34" charset="0"/>
                <a:ea typeface="SimSun" panose="02010600030101010101" pitchFamily="2" charset="-122"/>
                <a:cs typeface="Times New Roman" panose="02020603050405020304" pitchFamily="18" charset="0"/>
              </a:rPr>
              <a:t>6</a:t>
            </a:r>
            <a:r>
              <a:rPr lang="en-GB" sz="1400" dirty="0">
                <a:effectLst/>
                <a:latin typeface="Bahnschrift" panose="020B0502040204020203" pitchFamily="34" charset="0"/>
                <a:ea typeface="SimSun" panose="02010600030101010101" pitchFamily="2" charset="-122"/>
                <a:cs typeface="Times New Roman" panose="02020603050405020304" pitchFamily="18" charset="0"/>
              </a:rPr>
              <a:t> – Units of Measurement </a:t>
            </a:r>
          </a:p>
          <a:p>
            <a:pPr algn="ctr"/>
            <a:r>
              <a:rPr lang="en-GB" sz="1400" dirty="0">
                <a:latin typeface="Bahnschrift" panose="020B0502040204020203" pitchFamily="34" charset="0"/>
                <a:ea typeface="SimSun" panose="02010600030101010101" pitchFamily="2" charset="-122"/>
                <a:cs typeface="Times New Roman" panose="02020603050405020304" pitchFamily="18" charset="0"/>
              </a:rPr>
              <a:t>&amp;</a:t>
            </a:r>
          </a:p>
          <a:p>
            <a:pPr algn="ctr"/>
            <a:r>
              <a:rPr lang="en-GB" sz="1400" dirty="0">
                <a:latin typeface="Bahnschrift" panose="020B0502040204020203" pitchFamily="34" charset="0"/>
                <a:ea typeface="SimSun" panose="02010600030101010101" pitchFamily="2" charset="-122"/>
                <a:cs typeface="Times New Roman" panose="02020603050405020304" pitchFamily="18" charset="0"/>
              </a:rPr>
              <a:t>Indexed values</a:t>
            </a:r>
            <a:endParaRPr lang="en-IN" sz="1400"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313C7C8-48D2-47DF-BB64-05FD26E7393B}"/>
              </a:ext>
            </a:extLst>
          </p:cNvPr>
          <p:cNvSpPr>
            <a:spLocks noGrp="1"/>
          </p:cNvSpPr>
          <p:nvPr>
            <p:ph type="sldNum" sz="quarter" idx="12"/>
          </p:nvPr>
        </p:nvSpPr>
        <p:spPr>
          <a:xfrm>
            <a:off x="6825084" y="6409610"/>
            <a:ext cx="2133600" cy="476250"/>
          </a:xfrm>
        </p:spPr>
        <p:txBody>
          <a:bodyPr/>
          <a:lstStyle/>
          <a:p>
            <a:pPr>
              <a:defRPr/>
            </a:pPr>
            <a:fld id="{0C3744A3-FC98-44CB-A20B-34E7365870A3}" type="slidenum">
              <a:rPr lang="en-US" smtClean="0"/>
              <a:pPr>
                <a:defRPr/>
              </a:pPr>
              <a:t>17</a:t>
            </a:fld>
            <a:endParaRPr lang="en-US" dirty="0"/>
          </a:p>
        </p:txBody>
      </p:sp>
      <p:sp>
        <p:nvSpPr>
          <p:cNvPr id="15" name="Title 1">
            <a:extLst>
              <a:ext uri="{FF2B5EF4-FFF2-40B4-BE49-F238E27FC236}">
                <a16:creationId xmlns:a16="http://schemas.microsoft.com/office/drawing/2014/main" id="{EA979CB7-62BE-44F5-B597-4C95AAB3C97E}"/>
              </a:ext>
            </a:extLst>
          </p:cNvPr>
          <p:cNvSpPr txBox="1">
            <a:spLocks/>
          </p:cNvSpPr>
          <p:nvPr/>
        </p:nvSpPr>
        <p:spPr bwMode="auto">
          <a:xfrm>
            <a:off x="762001" y="210265"/>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3200" u="sng" kern="0" dirty="0">
                <a:latin typeface="Bahnschrift" panose="020B0502040204020203" pitchFamily="34" charset="0"/>
              </a:rPr>
              <a:t>Screenshots of Final Module Demo</a:t>
            </a:r>
            <a:endParaRPr lang="en-IN" sz="3200" u="sng" kern="0" dirty="0">
              <a:latin typeface="Bahnschrift" panose="020B0502040204020203" pitchFamily="34" charset="0"/>
            </a:endParaRPr>
          </a:p>
        </p:txBody>
      </p:sp>
      <p:pic>
        <p:nvPicPr>
          <p:cNvPr id="12" name="Picture 11" descr="SRMIST.JPG">
            <a:extLst>
              <a:ext uri="{FF2B5EF4-FFF2-40B4-BE49-F238E27FC236}">
                <a16:creationId xmlns:a16="http://schemas.microsoft.com/office/drawing/2014/main" id="{AFD42212-3867-4C4C-8F83-E90D99D0A195}"/>
              </a:ext>
            </a:extLst>
          </p:cNvPr>
          <p:cNvPicPr>
            <a:picLocks noChangeAspect="1"/>
          </p:cNvPicPr>
          <p:nvPr/>
        </p:nvPicPr>
        <p:blipFill>
          <a:blip r:embed="rId2" cstate="print"/>
          <a:srcRect/>
          <a:stretch>
            <a:fillRect/>
          </a:stretch>
        </p:blipFill>
        <p:spPr bwMode="auto">
          <a:xfrm>
            <a:off x="152399" y="150817"/>
            <a:ext cx="1575481" cy="533400"/>
          </a:xfrm>
          <a:prstGeom prst="rect">
            <a:avLst/>
          </a:prstGeom>
          <a:noFill/>
          <a:ln w="9525">
            <a:noFill/>
            <a:miter lim="800000"/>
            <a:headEnd/>
            <a:tailEnd/>
          </a:ln>
        </p:spPr>
      </p:pic>
      <p:pic>
        <p:nvPicPr>
          <p:cNvPr id="20" name="Picture 19">
            <a:extLst>
              <a:ext uri="{FF2B5EF4-FFF2-40B4-BE49-F238E27FC236}">
                <a16:creationId xmlns:a16="http://schemas.microsoft.com/office/drawing/2014/main" id="{0FB0BE95-3E95-44B2-8628-DF6C8BD7F1E4}"/>
              </a:ext>
            </a:extLst>
          </p:cNvPr>
          <p:cNvPicPr>
            <a:picLocks noChangeAspect="1"/>
          </p:cNvPicPr>
          <p:nvPr/>
        </p:nvPicPr>
        <p:blipFill rotWithShape="1">
          <a:blip r:embed="rId3"/>
          <a:srcRect l="7264" t="40889" r="42950" b="-2222"/>
          <a:stretch/>
        </p:blipFill>
        <p:spPr>
          <a:xfrm>
            <a:off x="698326" y="2887245"/>
            <a:ext cx="2592100" cy="14698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2" name="Picture 21">
            <a:extLst>
              <a:ext uri="{FF2B5EF4-FFF2-40B4-BE49-F238E27FC236}">
                <a16:creationId xmlns:a16="http://schemas.microsoft.com/office/drawing/2014/main" id="{33965626-8AF8-484F-A65A-430E23D446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17351" y="2571473"/>
            <a:ext cx="4648200" cy="26951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3" name="Title 1">
            <a:extLst>
              <a:ext uri="{FF2B5EF4-FFF2-40B4-BE49-F238E27FC236}">
                <a16:creationId xmlns:a16="http://schemas.microsoft.com/office/drawing/2014/main" id="{985D0281-8F91-47BB-B8DA-1A5D480D8DB5}"/>
              </a:ext>
            </a:extLst>
          </p:cNvPr>
          <p:cNvSpPr txBox="1">
            <a:spLocks/>
          </p:cNvSpPr>
          <p:nvPr/>
        </p:nvSpPr>
        <p:spPr bwMode="auto">
          <a:xfrm>
            <a:off x="4234284" y="526661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pPr algn="l"/>
            <a:endParaRPr lang="en-US" sz="1400" kern="0" dirty="0"/>
          </a:p>
          <a:p>
            <a:pPr algn="l"/>
            <a:endParaRPr lang="en-US" sz="1400" kern="0" dirty="0"/>
          </a:p>
          <a:p>
            <a:pPr algn="l"/>
            <a:r>
              <a:rPr lang="en-US" sz="1400" kern="0" dirty="0"/>
              <a:t>*Firebase Details</a:t>
            </a:r>
          </a:p>
          <a:p>
            <a:pPr algn="l"/>
            <a:r>
              <a:rPr lang="en-US" sz="1400" kern="0" dirty="0"/>
              <a:t>Using Firebase in Spark Plan - 1Gb Free Data can be used </a:t>
            </a:r>
            <a:endParaRPr lang="en-IN" sz="1400" kern="0" dirty="0"/>
          </a:p>
        </p:txBody>
      </p:sp>
      <p:cxnSp>
        <p:nvCxnSpPr>
          <p:cNvPr id="3" name="Straight Connector 2">
            <a:extLst>
              <a:ext uri="{FF2B5EF4-FFF2-40B4-BE49-F238E27FC236}">
                <a16:creationId xmlns:a16="http://schemas.microsoft.com/office/drawing/2014/main" id="{134E55FB-C7CA-469A-9003-3C86F2D03E0A}"/>
              </a:ext>
            </a:extLst>
          </p:cNvPr>
          <p:cNvCxnSpPr>
            <a:cxnSpLocks/>
          </p:cNvCxnSpPr>
          <p:nvPr/>
        </p:nvCxnSpPr>
        <p:spPr bwMode="auto">
          <a:xfrm flipV="1">
            <a:off x="8686800" y="1481938"/>
            <a:ext cx="0" cy="2095040"/>
          </a:xfrm>
          <a:prstGeom prst="line">
            <a:avLst/>
          </a:prstGeom>
          <a:ln>
            <a:headEnd type="none" w="sm" len="sm"/>
            <a:tailEnd type="none" w="sm" len="sm"/>
          </a:ln>
        </p:spPr>
        <p:style>
          <a:lnRef idx="1">
            <a:schemeClr val="accent4"/>
          </a:lnRef>
          <a:fillRef idx="0">
            <a:schemeClr val="accent4"/>
          </a:fillRef>
          <a:effectRef idx="0">
            <a:schemeClr val="accent4"/>
          </a:effectRef>
          <a:fontRef idx="minor">
            <a:schemeClr val="tx1"/>
          </a:fontRef>
        </p:style>
      </p:cxnSp>
      <p:cxnSp>
        <p:nvCxnSpPr>
          <p:cNvPr id="7" name="Straight Arrow Connector 6">
            <a:extLst>
              <a:ext uri="{FF2B5EF4-FFF2-40B4-BE49-F238E27FC236}">
                <a16:creationId xmlns:a16="http://schemas.microsoft.com/office/drawing/2014/main" id="{EC64F989-7262-4D98-946E-B27D199C7D76}"/>
              </a:ext>
            </a:extLst>
          </p:cNvPr>
          <p:cNvCxnSpPr>
            <a:cxnSpLocks/>
          </p:cNvCxnSpPr>
          <p:nvPr/>
        </p:nvCxnSpPr>
        <p:spPr bwMode="auto">
          <a:xfrm flipH="1">
            <a:off x="2819400" y="1454503"/>
            <a:ext cx="1219200" cy="2167665"/>
          </a:xfrm>
          <a:prstGeom prst="straightConnector1">
            <a:avLst/>
          </a:prstGeom>
          <a:solidFill>
            <a:schemeClr val="accent1"/>
          </a:solidFill>
          <a:ln w="12700" cap="sq" cmpd="sng" algn="ctr">
            <a:solidFill>
              <a:schemeClr val="tx1"/>
            </a:solidFill>
            <a:prstDash val="solid"/>
            <a:round/>
            <a:headEnd type="none" w="sm" len="sm"/>
            <a:tailEnd type="triangle"/>
          </a:ln>
          <a:effectLst/>
        </p:spPr>
      </p:cxnSp>
      <p:cxnSp>
        <p:nvCxnSpPr>
          <p:cNvPr id="11" name="Straight Connector 10">
            <a:extLst>
              <a:ext uri="{FF2B5EF4-FFF2-40B4-BE49-F238E27FC236}">
                <a16:creationId xmlns:a16="http://schemas.microsoft.com/office/drawing/2014/main" id="{520C9A8B-4F93-4B2B-B288-2CFFBD656739}"/>
              </a:ext>
            </a:extLst>
          </p:cNvPr>
          <p:cNvCxnSpPr>
            <a:cxnSpLocks/>
          </p:cNvCxnSpPr>
          <p:nvPr/>
        </p:nvCxnSpPr>
        <p:spPr bwMode="auto">
          <a:xfrm>
            <a:off x="4038600" y="1468355"/>
            <a:ext cx="4648200" cy="13582"/>
          </a:xfrm>
          <a:prstGeom prst="line">
            <a:avLst/>
          </a:prstGeom>
          <a:solidFill>
            <a:schemeClr val="accent1"/>
          </a:solidFill>
          <a:ln w="12700" cap="sq" cmpd="sng" algn="ctr">
            <a:solidFill>
              <a:schemeClr val="tx1"/>
            </a:solidFill>
            <a:prstDash val="solid"/>
            <a:round/>
            <a:headEnd type="none" w="sm" len="sm"/>
            <a:tailEnd type="none" w="sm" len="sm"/>
          </a:ln>
          <a:effectLst/>
        </p:spPr>
      </p:cxnSp>
      <p:sp>
        <p:nvSpPr>
          <p:cNvPr id="18" name="TextBox 17">
            <a:extLst>
              <a:ext uri="{FF2B5EF4-FFF2-40B4-BE49-F238E27FC236}">
                <a16:creationId xmlns:a16="http://schemas.microsoft.com/office/drawing/2014/main" id="{B2166905-E589-451C-B7EB-A0DF1BA4490F}"/>
              </a:ext>
            </a:extLst>
          </p:cNvPr>
          <p:cNvSpPr txBox="1"/>
          <p:nvPr/>
        </p:nvSpPr>
        <p:spPr>
          <a:xfrm>
            <a:off x="-228600" y="4840377"/>
            <a:ext cx="4572000" cy="346954"/>
          </a:xfrm>
          <a:prstGeom prst="rect">
            <a:avLst/>
          </a:prstGeom>
          <a:noFill/>
        </p:spPr>
        <p:txBody>
          <a:bodyPr wrap="square">
            <a:spAutoFit/>
          </a:bodyPr>
          <a:lstStyle/>
          <a:p>
            <a:pPr algn="ctr">
              <a:lnSpc>
                <a:spcPct val="115000"/>
              </a:lnSpc>
              <a:spcAft>
                <a:spcPts val="1000"/>
              </a:spcAft>
            </a:pPr>
            <a:r>
              <a:rPr lang="en-GB" sz="1600" dirty="0">
                <a:effectLst/>
                <a:latin typeface="Bahnschrift" panose="020B0502040204020203" pitchFamily="34" charset="0"/>
                <a:ea typeface="SimSun" panose="02010600030101010101" pitchFamily="2" charset="-122"/>
                <a:cs typeface="Times New Roman" panose="02020603050405020304" pitchFamily="18" charset="0"/>
              </a:rPr>
              <a:t>Fig. </a:t>
            </a:r>
            <a:r>
              <a:rPr lang="en-GB" sz="1600" dirty="0">
                <a:latin typeface="Bahnschrift" panose="020B0502040204020203" pitchFamily="34" charset="0"/>
                <a:ea typeface="SimSun" panose="02010600030101010101" pitchFamily="2" charset="-122"/>
                <a:cs typeface="Times New Roman" panose="02020603050405020304" pitchFamily="18" charset="0"/>
              </a:rPr>
              <a:t>7</a:t>
            </a:r>
            <a:r>
              <a:rPr lang="en-GB" sz="1600" dirty="0">
                <a:effectLst/>
                <a:latin typeface="Bahnschrift" panose="020B0502040204020203" pitchFamily="34" charset="0"/>
                <a:ea typeface="SimSun" panose="02010600030101010101" pitchFamily="2" charset="-122"/>
                <a:cs typeface="Times New Roman" panose="02020603050405020304" pitchFamily="18" charset="0"/>
              </a:rPr>
              <a:t> – Real-time Readings Observed</a:t>
            </a:r>
            <a:endParaRPr lang="en-IN" sz="1600" dirty="0">
              <a:effectLst/>
              <a:latin typeface="Bahnschrift" panose="020B0502040204020203" pitchFamily="34" charset="0"/>
              <a:ea typeface="Calibri" panose="020F0502020204030204"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9F35DABB-6CB7-4806-8A72-A048D9214E0B}"/>
              </a:ext>
            </a:extLst>
          </p:cNvPr>
          <p:cNvSpPr txBox="1"/>
          <p:nvPr/>
        </p:nvSpPr>
        <p:spPr>
          <a:xfrm>
            <a:off x="4217351" y="1938868"/>
            <a:ext cx="4572000" cy="346954"/>
          </a:xfrm>
          <a:prstGeom prst="rect">
            <a:avLst/>
          </a:prstGeom>
          <a:noFill/>
        </p:spPr>
        <p:txBody>
          <a:bodyPr wrap="square">
            <a:spAutoFit/>
          </a:bodyPr>
          <a:lstStyle/>
          <a:p>
            <a:pPr algn="ctr">
              <a:lnSpc>
                <a:spcPct val="115000"/>
              </a:lnSpc>
              <a:spcAft>
                <a:spcPts val="1000"/>
              </a:spcAft>
            </a:pPr>
            <a:r>
              <a:rPr lang="en-GB" sz="1600" dirty="0">
                <a:effectLst/>
                <a:latin typeface="Bahnschrift" panose="020B0502040204020203" pitchFamily="34" charset="0"/>
                <a:ea typeface="SimSun" panose="02010600030101010101" pitchFamily="2" charset="-122"/>
                <a:cs typeface="Times New Roman" panose="02020603050405020304" pitchFamily="18" charset="0"/>
              </a:rPr>
              <a:t>Fig. </a:t>
            </a:r>
            <a:r>
              <a:rPr lang="en-GB" sz="1600" dirty="0">
                <a:latin typeface="Bahnschrift" panose="020B0502040204020203" pitchFamily="34" charset="0"/>
                <a:ea typeface="SimSun" panose="02010600030101010101" pitchFamily="2" charset="-122"/>
                <a:cs typeface="Times New Roman" panose="02020603050405020304" pitchFamily="18" charset="0"/>
              </a:rPr>
              <a:t>8</a:t>
            </a:r>
            <a:r>
              <a:rPr lang="en-GB" sz="1600" dirty="0">
                <a:effectLst/>
                <a:latin typeface="Bahnschrift" panose="020B0502040204020203" pitchFamily="34" charset="0"/>
                <a:ea typeface="SimSun" panose="02010600030101010101" pitchFamily="2" charset="-122"/>
                <a:cs typeface="Times New Roman" panose="02020603050405020304" pitchFamily="18" charset="0"/>
              </a:rPr>
              <a:t> – Module When Completely Powered ON</a:t>
            </a:r>
            <a:endParaRPr lang="en-IN" sz="1600"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54686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313C7C8-48D2-47DF-BB64-05FD26E7393B}"/>
              </a:ext>
            </a:extLst>
          </p:cNvPr>
          <p:cNvSpPr>
            <a:spLocks noGrp="1"/>
          </p:cNvSpPr>
          <p:nvPr>
            <p:ph type="sldNum" sz="quarter" idx="12"/>
          </p:nvPr>
        </p:nvSpPr>
        <p:spPr>
          <a:xfrm>
            <a:off x="6891776" y="6553200"/>
            <a:ext cx="2133600" cy="476250"/>
          </a:xfrm>
        </p:spPr>
        <p:txBody>
          <a:bodyPr/>
          <a:lstStyle/>
          <a:p>
            <a:pPr>
              <a:defRPr/>
            </a:pPr>
            <a:fld id="{0C3744A3-FC98-44CB-A20B-34E7365870A3}" type="slidenum">
              <a:rPr lang="en-US" smtClean="0"/>
              <a:pPr>
                <a:defRPr/>
              </a:pPr>
              <a:t>18</a:t>
            </a:fld>
            <a:endParaRPr lang="en-US" dirty="0"/>
          </a:p>
        </p:txBody>
      </p:sp>
      <p:sp>
        <p:nvSpPr>
          <p:cNvPr id="15" name="Title 1">
            <a:extLst>
              <a:ext uri="{FF2B5EF4-FFF2-40B4-BE49-F238E27FC236}">
                <a16:creationId xmlns:a16="http://schemas.microsoft.com/office/drawing/2014/main" id="{EA979CB7-62BE-44F5-B597-4C95AAB3C97E}"/>
              </a:ext>
            </a:extLst>
          </p:cNvPr>
          <p:cNvSpPr txBox="1">
            <a:spLocks/>
          </p:cNvSpPr>
          <p:nvPr/>
        </p:nvSpPr>
        <p:spPr bwMode="auto">
          <a:xfrm>
            <a:off x="701322" y="200984"/>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3200" u="sng" kern="0" dirty="0">
                <a:latin typeface="Bahnschrift" panose="020B0502040204020203" pitchFamily="34" charset="0"/>
              </a:rPr>
              <a:t>Screenshots Demo of Applications  </a:t>
            </a:r>
            <a:endParaRPr lang="en-IN" sz="3200" u="sng" kern="0" dirty="0">
              <a:latin typeface="Bahnschrift" panose="020B0502040204020203" pitchFamily="34" charset="0"/>
            </a:endParaRPr>
          </a:p>
        </p:txBody>
      </p:sp>
      <p:pic>
        <p:nvPicPr>
          <p:cNvPr id="12" name="Picture 11" descr="SRMIST.JPG">
            <a:extLst>
              <a:ext uri="{FF2B5EF4-FFF2-40B4-BE49-F238E27FC236}">
                <a16:creationId xmlns:a16="http://schemas.microsoft.com/office/drawing/2014/main" id="{AFD42212-3867-4C4C-8F83-E90D99D0A195}"/>
              </a:ext>
            </a:extLst>
          </p:cNvPr>
          <p:cNvPicPr>
            <a:picLocks noChangeAspect="1"/>
          </p:cNvPicPr>
          <p:nvPr/>
        </p:nvPicPr>
        <p:blipFill>
          <a:blip r:embed="rId2" cstate="print"/>
          <a:srcRect/>
          <a:stretch>
            <a:fillRect/>
          </a:stretch>
        </p:blipFill>
        <p:spPr bwMode="auto">
          <a:xfrm>
            <a:off x="152400" y="228600"/>
            <a:ext cx="1350412" cy="457200"/>
          </a:xfrm>
          <a:prstGeom prst="rect">
            <a:avLst/>
          </a:prstGeom>
          <a:noFill/>
          <a:ln w="9525">
            <a:noFill/>
            <a:miter lim="800000"/>
            <a:headEnd/>
            <a:tailEnd/>
          </a:ln>
        </p:spPr>
      </p:pic>
      <p:sp>
        <p:nvSpPr>
          <p:cNvPr id="10" name="TextBox 9">
            <a:extLst>
              <a:ext uri="{FF2B5EF4-FFF2-40B4-BE49-F238E27FC236}">
                <a16:creationId xmlns:a16="http://schemas.microsoft.com/office/drawing/2014/main" id="{04BD707D-08DF-4681-BB15-2574C3BC88DD}"/>
              </a:ext>
            </a:extLst>
          </p:cNvPr>
          <p:cNvSpPr txBox="1"/>
          <p:nvPr/>
        </p:nvSpPr>
        <p:spPr>
          <a:xfrm>
            <a:off x="4876800" y="5568189"/>
            <a:ext cx="4572000" cy="338554"/>
          </a:xfrm>
          <a:prstGeom prst="rect">
            <a:avLst/>
          </a:prstGeom>
          <a:noFill/>
        </p:spPr>
        <p:txBody>
          <a:bodyPr wrap="square">
            <a:spAutoFit/>
          </a:bodyPr>
          <a:lstStyle/>
          <a:p>
            <a:r>
              <a:rPr lang="en-GB" sz="1600" b="0" i="0" dirty="0">
                <a:effectLst/>
                <a:latin typeface="Bahnschrift" panose="020B0502040204020203" pitchFamily="34" charset="0"/>
                <a:ea typeface="SimSun" panose="02010600030101010101" pitchFamily="2" charset="-122"/>
                <a:cs typeface="Times New Roman" panose="02020603050405020304" pitchFamily="18" charset="0"/>
              </a:rPr>
              <a:t> Fig. 10 </a:t>
            </a:r>
            <a:r>
              <a:rPr lang="en-US" sz="1600" dirty="0">
                <a:effectLst/>
                <a:latin typeface="Bahnschrift" panose="020B0502040204020203" pitchFamily="34" charset="0"/>
                <a:ea typeface="Calibri" panose="020F0502020204030204" pitchFamily="34" charset="0"/>
                <a:cs typeface="Times New Roman" panose="02020603050405020304" pitchFamily="18" charset="0"/>
              </a:rPr>
              <a:t>–Webpage for the Government End</a:t>
            </a:r>
            <a:endParaRPr lang="en-IN" sz="1600" dirty="0">
              <a:latin typeface="Bahnschrift" panose="020B0502040204020203" pitchFamily="34" charset="0"/>
            </a:endParaRPr>
          </a:p>
        </p:txBody>
      </p:sp>
      <p:pic>
        <p:nvPicPr>
          <p:cNvPr id="3" name="Picture 2">
            <a:extLst>
              <a:ext uri="{FF2B5EF4-FFF2-40B4-BE49-F238E27FC236}">
                <a16:creationId xmlns:a16="http://schemas.microsoft.com/office/drawing/2014/main" id="{C108134A-A019-4319-A747-38D054E491E2}"/>
              </a:ext>
            </a:extLst>
          </p:cNvPr>
          <p:cNvPicPr>
            <a:picLocks noChangeAspect="1"/>
          </p:cNvPicPr>
          <p:nvPr/>
        </p:nvPicPr>
        <p:blipFill>
          <a:blip r:embed="rId3"/>
          <a:stretch>
            <a:fillRect/>
          </a:stretch>
        </p:blipFill>
        <p:spPr>
          <a:xfrm>
            <a:off x="5715000" y="1766655"/>
            <a:ext cx="2535434" cy="332468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8" name="Picture 17">
            <a:extLst>
              <a:ext uri="{FF2B5EF4-FFF2-40B4-BE49-F238E27FC236}">
                <a16:creationId xmlns:a16="http://schemas.microsoft.com/office/drawing/2014/main" id="{C1A339AB-40BA-4F58-941B-53CF55D7AFB9}"/>
              </a:ext>
            </a:extLst>
          </p:cNvPr>
          <p:cNvPicPr>
            <a:picLocks noChangeAspect="1"/>
          </p:cNvPicPr>
          <p:nvPr/>
        </p:nvPicPr>
        <p:blipFill rotWithShape="1">
          <a:blip r:embed="rId4"/>
          <a:srcRect l="-47" t="-156" r="50831" b="24837"/>
          <a:stretch/>
        </p:blipFill>
        <p:spPr>
          <a:xfrm>
            <a:off x="526322" y="1786979"/>
            <a:ext cx="4375705" cy="304889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9" name="TextBox 18">
            <a:extLst>
              <a:ext uri="{FF2B5EF4-FFF2-40B4-BE49-F238E27FC236}">
                <a16:creationId xmlns:a16="http://schemas.microsoft.com/office/drawing/2014/main" id="{92FE8C0F-77E2-4A59-909D-AEC12B3D5415}"/>
              </a:ext>
            </a:extLst>
          </p:cNvPr>
          <p:cNvSpPr txBox="1"/>
          <p:nvPr/>
        </p:nvSpPr>
        <p:spPr>
          <a:xfrm>
            <a:off x="351280" y="5071021"/>
            <a:ext cx="4572000" cy="346954"/>
          </a:xfrm>
          <a:prstGeom prst="rect">
            <a:avLst/>
          </a:prstGeom>
          <a:noFill/>
        </p:spPr>
        <p:txBody>
          <a:bodyPr wrap="square">
            <a:spAutoFit/>
          </a:bodyPr>
          <a:lstStyle/>
          <a:p>
            <a:pPr algn="ctr">
              <a:lnSpc>
                <a:spcPct val="115000"/>
              </a:lnSpc>
              <a:spcAft>
                <a:spcPts val="1000"/>
              </a:spcAft>
            </a:pPr>
            <a:r>
              <a:rPr lang="en-GB" sz="1600" dirty="0">
                <a:effectLst/>
                <a:latin typeface="Bahnschrift" panose="020B0502040204020203" pitchFamily="34" charset="0"/>
                <a:ea typeface="SimSun" panose="02010600030101010101" pitchFamily="2" charset="-122"/>
                <a:cs typeface="Times New Roman" panose="02020603050405020304" pitchFamily="18" charset="0"/>
              </a:rPr>
              <a:t>Fig. 9 – Firebase Realtime Database</a:t>
            </a:r>
            <a:endParaRPr lang="en-IN" sz="1600"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886452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313C7C8-48D2-47DF-BB64-05FD26E7393B}"/>
              </a:ext>
            </a:extLst>
          </p:cNvPr>
          <p:cNvSpPr>
            <a:spLocks noGrp="1"/>
          </p:cNvSpPr>
          <p:nvPr>
            <p:ph type="sldNum" sz="quarter" idx="12"/>
          </p:nvPr>
        </p:nvSpPr>
        <p:spPr>
          <a:xfrm>
            <a:off x="7010400" y="6507598"/>
            <a:ext cx="2133600" cy="476250"/>
          </a:xfrm>
        </p:spPr>
        <p:txBody>
          <a:bodyPr/>
          <a:lstStyle/>
          <a:p>
            <a:pPr>
              <a:defRPr/>
            </a:pPr>
            <a:fld id="{0C3744A3-FC98-44CB-A20B-34E7365870A3}" type="slidenum">
              <a:rPr lang="en-US" smtClean="0"/>
              <a:pPr>
                <a:defRPr/>
              </a:pPr>
              <a:t>19</a:t>
            </a:fld>
            <a:endParaRPr lang="en-US" dirty="0"/>
          </a:p>
        </p:txBody>
      </p:sp>
      <p:sp>
        <p:nvSpPr>
          <p:cNvPr id="13" name="Title 1">
            <a:extLst>
              <a:ext uri="{FF2B5EF4-FFF2-40B4-BE49-F238E27FC236}">
                <a16:creationId xmlns:a16="http://schemas.microsoft.com/office/drawing/2014/main" id="{42A1FEF7-BCC2-4591-B718-BF5B3669E498}"/>
              </a:ext>
            </a:extLst>
          </p:cNvPr>
          <p:cNvSpPr txBox="1">
            <a:spLocks/>
          </p:cNvSpPr>
          <p:nvPr/>
        </p:nvSpPr>
        <p:spPr bwMode="auto">
          <a:xfrm>
            <a:off x="-1444979" y="897399"/>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2000" kern="0" dirty="0"/>
              <a:t>Web Application</a:t>
            </a:r>
            <a:endParaRPr lang="en-IN" sz="2000" kern="0" dirty="0"/>
          </a:p>
        </p:txBody>
      </p:sp>
      <p:sp>
        <p:nvSpPr>
          <p:cNvPr id="14" name="Title 1">
            <a:extLst>
              <a:ext uri="{FF2B5EF4-FFF2-40B4-BE49-F238E27FC236}">
                <a16:creationId xmlns:a16="http://schemas.microsoft.com/office/drawing/2014/main" id="{3B13C7D7-4FCF-46F4-982E-48CDE75092E1}"/>
              </a:ext>
            </a:extLst>
          </p:cNvPr>
          <p:cNvSpPr txBox="1">
            <a:spLocks/>
          </p:cNvSpPr>
          <p:nvPr/>
        </p:nvSpPr>
        <p:spPr bwMode="auto">
          <a:xfrm>
            <a:off x="2743200" y="92590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2000" kern="0" dirty="0"/>
              <a:t>Mobile Application</a:t>
            </a:r>
            <a:endParaRPr lang="en-IN" sz="2000" kern="0" dirty="0"/>
          </a:p>
        </p:txBody>
      </p:sp>
      <p:sp>
        <p:nvSpPr>
          <p:cNvPr id="15" name="Title 1">
            <a:extLst>
              <a:ext uri="{FF2B5EF4-FFF2-40B4-BE49-F238E27FC236}">
                <a16:creationId xmlns:a16="http://schemas.microsoft.com/office/drawing/2014/main" id="{EA979CB7-62BE-44F5-B597-4C95AAB3C97E}"/>
              </a:ext>
            </a:extLst>
          </p:cNvPr>
          <p:cNvSpPr txBox="1">
            <a:spLocks/>
          </p:cNvSpPr>
          <p:nvPr/>
        </p:nvSpPr>
        <p:spPr bwMode="auto">
          <a:xfrm>
            <a:off x="701322" y="200984"/>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3200" u="sng" kern="0" dirty="0">
                <a:latin typeface="Bahnschrift" panose="020B0502040204020203" pitchFamily="34" charset="0"/>
              </a:rPr>
              <a:t>Screenshots Demo of Applications  </a:t>
            </a:r>
            <a:endParaRPr lang="en-IN" sz="3200" u="sng" kern="0" dirty="0">
              <a:latin typeface="Bahnschrift" panose="020B0502040204020203" pitchFamily="34" charset="0"/>
            </a:endParaRPr>
          </a:p>
        </p:txBody>
      </p:sp>
      <p:pic>
        <p:nvPicPr>
          <p:cNvPr id="12" name="Picture 11" descr="SRMIST.JPG">
            <a:extLst>
              <a:ext uri="{FF2B5EF4-FFF2-40B4-BE49-F238E27FC236}">
                <a16:creationId xmlns:a16="http://schemas.microsoft.com/office/drawing/2014/main" id="{AFD42212-3867-4C4C-8F83-E90D99D0A195}"/>
              </a:ext>
            </a:extLst>
          </p:cNvPr>
          <p:cNvPicPr>
            <a:picLocks noChangeAspect="1"/>
          </p:cNvPicPr>
          <p:nvPr/>
        </p:nvPicPr>
        <p:blipFill>
          <a:blip r:embed="rId2" cstate="print"/>
          <a:srcRect/>
          <a:stretch>
            <a:fillRect/>
          </a:stretch>
        </p:blipFill>
        <p:spPr bwMode="auto">
          <a:xfrm>
            <a:off x="152400" y="228600"/>
            <a:ext cx="1350412" cy="457200"/>
          </a:xfrm>
          <a:prstGeom prst="rect">
            <a:avLst/>
          </a:prstGeom>
          <a:noFill/>
          <a:ln w="9525">
            <a:noFill/>
            <a:miter lim="800000"/>
            <a:headEnd/>
            <a:tailEnd/>
          </a:ln>
        </p:spPr>
      </p:pic>
      <p:pic>
        <p:nvPicPr>
          <p:cNvPr id="8" name="Picture 7">
            <a:extLst>
              <a:ext uri="{FF2B5EF4-FFF2-40B4-BE49-F238E27FC236}">
                <a16:creationId xmlns:a16="http://schemas.microsoft.com/office/drawing/2014/main" id="{3289CD81-0C09-4F0A-B009-5FA8634376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5711" y="1854726"/>
            <a:ext cx="3429000" cy="422331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4888276D-5562-4A69-9350-169695CD779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60898" y="1999585"/>
            <a:ext cx="1459804" cy="1008808"/>
          </a:xfrm>
          <a:prstGeom prst="rect">
            <a:avLst/>
          </a:prstGeom>
        </p:spPr>
      </p:pic>
      <p:sp>
        <p:nvSpPr>
          <p:cNvPr id="10" name="TextBox 9">
            <a:extLst>
              <a:ext uri="{FF2B5EF4-FFF2-40B4-BE49-F238E27FC236}">
                <a16:creationId xmlns:a16="http://schemas.microsoft.com/office/drawing/2014/main" id="{04BD707D-08DF-4681-BB15-2574C3BC88DD}"/>
              </a:ext>
            </a:extLst>
          </p:cNvPr>
          <p:cNvSpPr txBox="1"/>
          <p:nvPr/>
        </p:nvSpPr>
        <p:spPr>
          <a:xfrm>
            <a:off x="533400" y="5740713"/>
            <a:ext cx="4572000" cy="338554"/>
          </a:xfrm>
          <a:prstGeom prst="rect">
            <a:avLst/>
          </a:prstGeom>
          <a:noFill/>
        </p:spPr>
        <p:txBody>
          <a:bodyPr wrap="square">
            <a:spAutoFit/>
          </a:bodyPr>
          <a:lstStyle/>
          <a:p>
            <a:r>
              <a:rPr lang="en-GB" sz="1600" b="0" i="0" dirty="0">
                <a:effectLst/>
                <a:latin typeface="Bahnschrift" panose="020B0502040204020203" pitchFamily="34" charset="0"/>
                <a:ea typeface="SimSun" panose="02010600030101010101" pitchFamily="2" charset="-122"/>
                <a:cs typeface="Times New Roman" panose="02020603050405020304" pitchFamily="18" charset="0"/>
              </a:rPr>
              <a:t> Fig. 11 </a:t>
            </a:r>
            <a:r>
              <a:rPr lang="en-US" sz="1600" dirty="0">
                <a:effectLst/>
                <a:latin typeface="Bahnschrift" panose="020B0502040204020203" pitchFamily="34" charset="0"/>
                <a:ea typeface="Calibri" panose="020F0502020204030204" pitchFamily="34" charset="0"/>
                <a:cs typeface="Times New Roman" panose="02020603050405020304" pitchFamily="18" charset="0"/>
              </a:rPr>
              <a:t>–Webpage for the Government End</a:t>
            </a:r>
            <a:endParaRPr lang="en-IN" sz="1600" dirty="0">
              <a:latin typeface="Bahnschrift" panose="020B0502040204020203" pitchFamily="34" charset="0"/>
            </a:endParaRPr>
          </a:p>
        </p:txBody>
      </p:sp>
      <p:sp>
        <p:nvSpPr>
          <p:cNvPr id="16" name="TextBox 15">
            <a:extLst>
              <a:ext uri="{FF2B5EF4-FFF2-40B4-BE49-F238E27FC236}">
                <a16:creationId xmlns:a16="http://schemas.microsoft.com/office/drawing/2014/main" id="{9B2339F6-91BA-4EEE-874F-862046E7851A}"/>
              </a:ext>
            </a:extLst>
          </p:cNvPr>
          <p:cNvSpPr txBox="1"/>
          <p:nvPr/>
        </p:nvSpPr>
        <p:spPr>
          <a:xfrm>
            <a:off x="4572000" y="6232691"/>
            <a:ext cx="4572000" cy="596510"/>
          </a:xfrm>
          <a:prstGeom prst="rect">
            <a:avLst/>
          </a:prstGeom>
          <a:noFill/>
        </p:spPr>
        <p:txBody>
          <a:bodyPr wrap="square">
            <a:spAutoFit/>
          </a:bodyPr>
          <a:lstStyle/>
          <a:p>
            <a:pPr algn="ctr">
              <a:lnSpc>
                <a:spcPct val="115000"/>
              </a:lnSpc>
              <a:spcAft>
                <a:spcPts val="1000"/>
              </a:spcAft>
            </a:pPr>
            <a:r>
              <a:rPr lang="en-GB" sz="1500" b="0" i="0" dirty="0">
                <a:effectLst/>
                <a:latin typeface="Bahnschrift" panose="020B0502040204020203" pitchFamily="34" charset="0"/>
                <a:ea typeface="SimSun" panose="02010600030101010101" pitchFamily="2" charset="-122"/>
                <a:cs typeface="Times New Roman" panose="02020603050405020304" pitchFamily="18" charset="0"/>
              </a:rPr>
              <a:t>Fig. 12</a:t>
            </a:r>
            <a:r>
              <a:rPr lang="en-US" sz="1500" dirty="0">
                <a:effectLst/>
                <a:latin typeface="Bahnschrift" panose="020B0502040204020203" pitchFamily="34" charset="0"/>
                <a:ea typeface="Calibri" panose="020F0502020204030204" pitchFamily="34" charset="0"/>
                <a:cs typeface="Times New Roman" panose="02020603050405020304" pitchFamily="18" charset="0"/>
              </a:rPr>
              <a:t>– APK Working Screenshot </a:t>
            </a:r>
            <a:r>
              <a:rPr lang="en-US" sz="1500" dirty="0">
                <a:latin typeface="Bahnschrift" panose="020B0502040204020203" pitchFamily="34" charset="0"/>
                <a:ea typeface="Calibri" panose="020F0502020204030204" pitchFamily="34" charset="0"/>
                <a:cs typeface="Times New Roman" panose="02020603050405020304" pitchFamily="18" charset="0"/>
              </a:rPr>
              <a:t>&amp; </a:t>
            </a:r>
            <a:r>
              <a:rPr lang="en-US" sz="1500" dirty="0">
                <a:effectLst/>
                <a:latin typeface="Bahnschrift" panose="020B0502040204020203" pitchFamily="34" charset="0"/>
                <a:ea typeface="Calibri" panose="020F0502020204030204" pitchFamily="34" charset="0"/>
                <a:cs typeface="Times New Roman" panose="02020603050405020304" pitchFamily="18" charset="0"/>
              </a:rPr>
              <a:t>Readings Observed </a:t>
            </a:r>
            <a:endParaRPr lang="en-IN" sz="1500" dirty="0">
              <a:effectLst/>
              <a:latin typeface="Bahnschrift" panose="020B0502040204020203" pitchFamily="34" charset="0"/>
              <a:ea typeface="Calibri" panose="020F0502020204030204" pitchFamily="34" charset="0"/>
              <a:cs typeface="Times New Roman" panose="02020603050405020304" pitchFamily="18" charset="0"/>
            </a:endParaRPr>
          </a:p>
        </p:txBody>
      </p:sp>
      <p:pic>
        <p:nvPicPr>
          <p:cNvPr id="17" name="Picture 16">
            <a:extLst>
              <a:ext uri="{FF2B5EF4-FFF2-40B4-BE49-F238E27FC236}">
                <a16:creationId xmlns:a16="http://schemas.microsoft.com/office/drawing/2014/main" id="{917B628F-E96B-45F6-8A96-2BDC0AD20FF6}"/>
              </a:ext>
            </a:extLst>
          </p:cNvPr>
          <p:cNvPicPr>
            <a:picLocks noChangeAspect="1"/>
          </p:cNvPicPr>
          <p:nvPr/>
        </p:nvPicPr>
        <p:blipFill rotWithShape="1">
          <a:blip r:embed="rId5"/>
          <a:srcRect r="38067"/>
          <a:stretch/>
        </p:blipFill>
        <p:spPr>
          <a:xfrm>
            <a:off x="955322" y="3268687"/>
            <a:ext cx="3428999" cy="22824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359589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57200" y="487082"/>
            <a:ext cx="8229600" cy="1143000"/>
          </a:xfrm>
        </p:spPr>
        <p:txBody>
          <a:bodyPr/>
          <a:lstStyle/>
          <a:p>
            <a:pPr eaLnBrk="1" hangingPunct="1"/>
            <a:r>
              <a:rPr lang="en-IN" sz="3200" b="1" dirty="0">
                <a:latin typeface="Bahnschrift" panose="020B0502040204020203" pitchFamily="34" charset="0"/>
                <a:cs typeface="Times New Roman" pitchFamily="18" charset="0"/>
              </a:rPr>
              <a:t>ABSTRACT</a:t>
            </a:r>
          </a:p>
        </p:txBody>
      </p:sp>
      <p:sp>
        <p:nvSpPr>
          <p:cNvPr id="5123" name="Content Placeholder 2"/>
          <p:cNvSpPr>
            <a:spLocks noGrp="1"/>
          </p:cNvSpPr>
          <p:nvPr>
            <p:ph idx="1"/>
          </p:nvPr>
        </p:nvSpPr>
        <p:spPr>
          <a:xfrm>
            <a:off x="247650" y="1621615"/>
            <a:ext cx="8648700" cy="5105400"/>
          </a:xfrm>
        </p:spPr>
        <p:txBody>
          <a:bodyPr/>
          <a:lstStyle/>
          <a:p>
            <a:pPr marL="0" indent="0" algn="just">
              <a:lnSpc>
                <a:spcPct val="107000"/>
              </a:lnSpc>
              <a:spcAft>
                <a:spcPts val="800"/>
              </a:spcAft>
              <a:buNone/>
            </a:pPr>
            <a:r>
              <a:rPr lang="en-US" sz="1800" b="1" dirty="0">
                <a:solidFill>
                  <a:srgbClr val="000000"/>
                </a:solidFill>
                <a:effectLst/>
                <a:latin typeface="Bahnschrift" panose="020B0502040204020203" pitchFamily="34" charset="0"/>
                <a:cs typeface="Times New Roman" panose="02020603050405020304" pitchFamily="18" charset="0"/>
              </a:rPr>
              <a:t>In this demonstration proposal, </a:t>
            </a:r>
          </a:p>
          <a:p>
            <a:pPr algn="just">
              <a:lnSpc>
                <a:spcPct val="107000"/>
              </a:lnSpc>
              <a:spcAft>
                <a:spcPts val="800"/>
              </a:spcAft>
            </a:pPr>
            <a:r>
              <a:rPr lang="en-US" sz="1800" dirty="0">
                <a:solidFill>
                  <a:srgbClr val="000000"/>
                </a:solidFill>
                <a:effectLst/>
                <a:latin typeface="Times New Roman" panose="02020603050405020304" pitchFamily="18" charset="0"/>
                <a:cs typeface="Times New Roman" panose="02020603050405020304" pitchFamily="18" charset="0"/>
              </a:rPr>
              <a:t>A </a:t>
            </a:r>
            <a:r>
              <a:rPr lang="en-US" sz="1800" dirty="0">
                <a:solidFill>
                  <a:srgbClr val="000000"/>
                </a:solidFill>
                <a:latin typeface="Times New Roman" panose="02020603050405020304" pitchFamily="18" charset="0"/>
                <a:cs typeface="Times New Roman" panose="02020603050405020304" pitchFamily="18" charset="0"/>
              </a:rPr>
              <a:t>P</a:t>
            </a:r>
            <a:r>
              <a:rPr lang="en-US" sz="1800" dirty="0">
                <a:solidFill>
                  <a:srgbClr val="000000"/>
                </a:solidFill>
                <a:effectLst/>
                <a:latin typeface="Times New Roman" panose="02020603050405020304" pitchFamily="18" charset="0"/>
                <a:cs typeface="Times New Roman" panose="02020603050405020304" pitchFamily="18" charset="0"/>
              </a:rPr>
              <a:t>rototype of IoT Based Smart Industry Monitoring and Alerting System to monitor, locate and successively alert gas leaks of a complex factory environment. </a:t>
            </a:r>
          </a:p>
          <a:p>
            <a:pPr algn="just">
              <a:lnSpc>
                <a:spcPct val="107000"/>
              </a:lnSpc>
              <a:spcAft>
                <a:spcPts val="800"/>
              </a:spcAft>
            </a:pPr>
            <a:r>
              <a:rPr lang="en-US" sz="1800" dirty="0">
                <a:solidFill>
                  <a:srgbClr val="000000"/>
                </a:solidFill>
                <a:latin typeface="Times New Roman" panose="02020603050405020304" pitchFamily="18" charset="0"/>
                <a:cs typeface="Times New Roman" panose="02020603050405020304" pitchFamily="18" charset="0"/>
              </a:rPr>
              <a:t>Unlike Traditional Systems, we’ve used </a:t>
            </a:r>
            <a:r>
              <a:rPr lang="en-US" sz="1800" dirty="0">
                <a:solidFill>
                  <a:srgbClr val="000000"/>
                </a:solidFill>
                <a:effectLst/>
                <a:latin typeface="Times New Roman" panose="02020603050405020304" pitchFamily="18" charset="0"/>
                <a:cs typeface="Times New Roman" panose="02020603050405020304" pitchFamily="18" charset="0"/>
              </a:rPr>
              <a:t>IoT technology to make a  Smart Industry Monitoring and Alerting System and to perform data analytics on sensor readings using cloud service successively.</a:t>
            </a:r>
          </a:p>
          <a:p>
            <a:pPr algn="just">
              <a:lnSpc>
                <a:spcPct val="107000"/>
              </a:lnSpc>
              <a:spcAft>
                <a:spcPts val="800"/>
              </a:spcAft>
            </a:pPr>
            <a:r>
              <a:rPr lang="en-US" sz="1800" dirty="0">
                <a:solidFill>
                  <a:srgbClr val="000000"/>
                </a:solidFill>
                <a:effectLst/>
                <a:latin typeface="Times New Roman" panose="02020603050405020304" pitchFamily="18" charset="0"/>
                <a:cs typeface="Times New Roman" panose="02020603050405020304" pitchFamily="18" charset="0"/>
              </a:rPr>
              <a:t>This will detect any leakage of harmful gases, supporting and displaying the level and the location of the leakage. </a:t>
            </a:r>
          </a:p>
          <a:p>
            <a:pPr algn="just">
              <a:lnSpc>
                <a:spcPct val="107000"/>
              </a:lnSpc>
              <a:spcAft>
                <a:spcPts val="800"/>
              </a:spcAft>
            </a:pPr>
            <a:r>
              <a:rPr lang="en-US" sz="1800" dirty="0">
                <a:solidFill>
                  <a:srgbClr val="000000"/>
                </a:solidFill>
                <a:effectLst/>
                <a:latin typeface="Times New Roman" panose="02020603050405020304" pitchFamily="18" charset="0"/>
                <a:cs typeface="Times New Roman" panose="02020603050405020304" pitchFamily="18" charset="0"/>
              </a:rPr>
              <a:t>The aim of this project is to develop such a device that can automatically detect and alert the corresponding officials thus, stopping gas leakages in those permeable </a:t>
            </a:r>
          </a:p>
          <a:p>
            <a:pPr algn="just">
              <a:lnSpc>
                <a:spcPct val="107000"/>
              </a:lnSpc>
              <a:spcAft>
                <a:spcPts val="800"/>
              </a:spcAft>
            </a:pPr>
            <a:r>
              <a:rPr lang="en-US" sz="1800" dirty="0">
                <a:solidFill>
                  <a:srgbClr val="000000"/>
                </a:solidFill>
                <a:effectLst/>
                <a:latin typeface="Times New Roman" panose="02020603050405020304" pitchFamily="18" charset="0"/>
                <a:cs typeface="Times New Roman" panose="02020603050405020304" pitchFamily="18" charset="0"/>
              </a:rPr>
              <a:t>Throughout the demonstration, the technological advantages of  our prototype – “IoT Based Smart Industry Monitoring and Alerting System” are explored.</a:t>
            </a:r>
            <a:endParaRPr lang="en-IN"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Slide Number Placeholder 1"/>
          <p:cNvSpPr>
            <a:spLocks noGrp="1"/>
          </p:cNvSpPr>
          <p:nvPr>
            <p:ph type="sldNum" sz="quarter" idx="12"/>
          </p:nvPr>
        </p:nvSpPr>
        <p:spPr>
          <a:xfrm>
            <a:off x="6858000" y="6411912"/>
            <a:ext cx="2133600" cy="476250"/>
          </a:xfrm>
        </p:spPr>
        <p:txBody>
          <a:bodyPr/>
          <a:lstStyle/>
          <a:p>
            <a:pPr>
              <a:defRPr/>
            </a:pPr>
            <a:fld id="{0C3744A3-FC98-44CB-A20B-34E7365870A3}" type="slidenum">
              <a:rPr lang="en-US" smtClean="0"/>
              <a:pPr>
                <a:defRPr/>
              </a:pPr>
              <a:t>2</a:t>
            </a:fld>
            <a:endParaRPr lang="en-US" dirty="0"/>
          </a:p>
        </p:txBody>
      </p:sp>
      <p:pic>
        <p:nvPicPr>
          <p:cNvPr id="6" name="Picture 4" descr="SRMIST.JPG">
            <a:extLst>
              <a:ext uri="{FF2B5EF4-FFF2-40B4-BE49-F238E27FC236}">
                <a16:creationId xmlns:a16="http://schemas.microsoft.com/office/drawing/2014/main" id="{DF1C1C1D-EB29-4928-8F15-8DB17EEEC804}"/>
              </a:ext>
            </a:extLst>
          </p:cNvPr>
          <p:cNvPicPr>
            <a:picLocks noChangeAspect="1"/>
          </p:cNvPicPr>
          <p:nvPr/>
        </p:nvPicPr>
        <p:blipFill>
          <a:blip r:embed="rId3" cstate="print"/>
          <a:srcRect/>
          <a:stretch>
            <a:fillRect/>
          </a:stretch>
        </p:blipFill>
        <p:spPr bwMode="auto">
          <a:xfrm>
            <a:off x="106131" y="212164"/>
            <a:ext cx="1624029" cy="549836"/>
          </a:xfrm>
          <a:prstGeom prst="rect">
            <a:avLst/>
          </a:prstGeom>
          <a:noFill/>
          <a:ln w="9525">
            <a:noFill/>
            <a:miter lim="800000"/>
            <a:headEnd/>
            <a:tailEnd/>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489" y="304800"/>
            <a:ext cx="8229600" cy="1143000"/>
          </a:xfrm>
        </p:spPr>
        <p:txBody>
          <a:bodyPr/>
          <a:lstStyle/>
          <a:p>
            <a:r>
              <a:rPr lang="en-US" sz="3200" b="1" dirty="0">
                <a:latin typeface="Bahnschrift" panose="020B0502040204020203" pitchFamily="34" charset="0"/>
                <a:cs typeface="Times New Roman" panose="02020603050405020304" pitchFamily="18" charset="0"/>
              </a:rPr>
              <a:t>CONCLUSION</a:t>
            </a:r>
            <a:endParaRPr lang="en-US" sz="3200" dirty="0">
              <a:latin typeface="Bahnschrift" panose="020B0502040204020203" pitchFamily="34" charset="0"/>
            </a:endParaRP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20</a:t>
            </a:fld>
            <a:endParaRPr lang="en-US"/>
          </a:p>
        </p:txBody>
      </p:sp>
      <p:sp>
        <p:nvSpPr>
          <p:cNvPr id="7" name="TextBox 6">
            <a:extLst>
              <a:ext uri="{FF2B5EF4-FFF2-40B4-BE49-F238E27FC236}">
                <a16:creationId xmlns:a16="http://schemas.microsoft.com/office/drawing/2014/main" id="{3FF15329-EC0E-436D-8C1C-7045FD551C27}"/>
              </a:ext>
            </a:extLst>
          </p:cNvPr>
          <p:cNvSpPr txBox="1"/>
          <p:nvPr/>
        </p:nvSpPr>
        <p:spPr>
          <a:xfrm>
            <a:off x="471311" y="1581606"/>
            <a:ext cx="8229600" cy="5139869"/>
          </a:xfrm>
          <a:prstGeom prst="rect">
            <a:avLst/>
          </a:prstGeom>
          <a:noFill/>
        </p:spPr>
        <p:txBody>
          <a:bodyPr wrap="square">
            <a:spAutoFit/>
          </a:bodyPr>
          <a:lstStyle/>
          <a:p>
            <a:pPr marL="285750" indent="-285750" algn="just">
              <a:buFont typeface="Arial" panose="020B0604020202020204" pitchFamily="34" charset="0"/>
              <a:buChar char="•"/>
            </a:pPr>
            <a:r>
              <a:rPr lang="en-IN" dirty="0">
                <a:latin typeface="Bahnschrift" panose="020B0502040204020203" pitchFamily="34" charset="0"/>
              </a:rPr>
              <a:t>This prototype of IOT Based Smart Industry Monitoring System is a wonderful step closer to a healthful livelihood. </a:t>
            </a:r>
          </a:p>
          <a:p>
            <a:pPr marL="285750" indent="-285750" algn="just">
              <a:buFont typeface="Arial" panose="020B0604020202020204" pitchFamily="34" charset="0"/>
              <a:buChar char="•"/>
            </a:pPr>
            <a:r>
              <a:rPr lang="en-IN" dirty="0">
                <a:latin typeface="Bahnschrift" panose="020B0502040204020203" pitchFamily="34" charset="0"/>
              </a:rPr>
              <a:t>With the assist of this tool now no longer handiest the industries can display the quantity of pollutants however even the authorities can take part withinside the system of controlling pollutants and make certain secure surroundings. </a:t>
            </a:r>
          </a:p>
          <a:p>
            <a:pPr marL="285750" indent="-285750" algn="just">
              <a:buFont typeface="Arial" panose="020B0604020202020204" pitchFamily="34" charset="0"/>
              <a:buChar char="•"/>
            </a:pPr>
            <a:r>
              <a:rPr lang="en-IN" dirty="0">
                <a:latin typeface="Bahnschrift" panose="020B0502040204020203" pitchFamily="34" charset="0"/>
              </a:rPr>
              <a:t>This automated version, as soon as set up is able to constantly monitor the pollutants stage and analyses the detected information.</a:t>
            </a:r>
          </a:p>
          <a:p>
            <a:pPr marL="285750" indent="-285750" algn="just">
              <a:buFont typeface="Arial" panose="020B0604020202020204" pitchFamily="34" charset="0"/>
              <a:buChar char="•"/>
            </a:pPr>
            <a:r>
              <a:rPr lang="en-IN" dirty="0">
                <a:latin typeface="Bahnschrift" panose="020B0502040204020203" pitchFamily="34" charset="0"/>
              </a:rPr>
              <a:t>The maximum highlighting function of this tool is that the output is represented in real-time and handy on clever telephones or even from the webpage. </a:t>
            </a:r>
          </a:p>
          <a:p>
            <a:pPr marL="285750" indent="-285750" algn="just">
              <a:buFont typeface="Arial" panose="020B0604020202020204" pitchFamily="34" charset="0"/>
              <a:buChar char="•"/>
            </a:pPr>
            <a:r>
              <a:rPr lang="en-IN" dirty="0">
                <a:latin typeface="Bahnschrift" panose="020B0502040204020203" pitchFamily="34" charset="0"/>
              </a:rPr>
              <a:t>The tool itself may be very green and does now no longer damage the surroundings in any way. </a:t>
            </a:r>
          </a:p>
          <a:p>
            <a:pPr marL="285750" indent="-285750" algn="just">
              <a:buFont typeface="Arial" panose="020B0604020202020204" pitchFamily="34" charset="0"/>
              <a:buChar char="•"/>
            </a:pPr>
            <a:r>
              <a:rPr lang="en-IN" dirty="0">
                <a:latin typeface="Bahnschrift" panose="020B0502040204020203" pitchFamily="34" charset="0"/>
              </a:rPr>
              <a:t>Moreover, it's far primarily based totally on one of the current technologies and additionally cheaper compared to different technology evolved thus far and may be set up efficiently.</a:t>
            </a:r>
          </a:p>
          <a:p>
            <a:br>
              <a:rPr lang="en-IN" sz="2000" dirty="0"/>
            </a:br>
            <a:endParaRPr lang="en-IN" sz="2000" dirty="0"/>
          </a:p>
        </p:txBody>
      </p:sp>
    </p:spTree>
    <p:extLst>
      <p:ext uri="{BB962C8B-B14F-4D97-AF65-F5344CB8AC3E}">
        <p14:creationId xmlns:p14="http://schemas.microsoft.com/office/powerpoint/2010/main" val="1033359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489" y="304800"/>
            <a:ext cx="8229600" cy="1143000"/>
          </a:xfrm>
        </p:spPr>
        <p:txBody>
          <a:bodyPr/>
          <a:lstStyle/>
          <a:p>
            <a:r>
              <a:rPr lang="en-US" sz="3200" b="1" dirty="0">
                <a:latin typeface="Bahnschrift" panose="020B0502040204020203" pitchFamily="34" charset="0"/>
                <a:cs typeface="Times New Roman" panose="02020603050405020304" pitchFamily="18" charset="0"/>
              </a:rPr>
              <a:t>FUTURE WORK</a:t>
            </a:r>
            <a:endParaRPr lang="en-US" sz="3200" dirty="0">
              <a:latin typeface="Bahnschrift" panose="020B0502040204020203" pitchFamily="34" charset="0"/>
            </a:endParaRP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21</a:t>
            </a:fld>
            <a:endParaRPr lang="en-US"/>
          </a:p>
        </p:txBody>
      </p:sp>
      <p:sp>
        <p:nvSpPr>
          <p:cNvPr id="5" name="TextBox 4">
            <a:extLst>
              <a:ext uri="{FF2B5EF4-FFF2-40B4-BE49-F238E27FC236}">
                <a16:creationId xmlns:a16="http://schemas.microsoft.com/office/drawing/2014/main" id="{F9C7FE27-5E9C-4989-A310-78481045DBA7}"/>
              </a:ext>
            </a:extLst>
          </p:cNvPr>
          <p:cNvSpPr txBox="1"/>
          <p:nvPr/>
        </p:nvSpPr>
        <p:spPr>
          <a:xfrm>
            <a:off x="609600" y="1412329"/>
            <a:ext cx="7791451" cy="738664"/>
          </a:xfrm>
          <a:prstGeom prst="rect">
            <a:avLst/>
          </a:prstGeom>
          <a:noFill/>
        </p:spPr>
        <p:txBody>
          <a:bodyPr wrap="square">
            <a:spAutoFit/>
          </a:bodyPr>
          <a:lstStyle/>
          <a:p>
            <a:pPr marL="285750" indent="-285750" algn="just">
              <a:buFont typeface="Arial" panose="020B0604020202020204" pitchFamily="34" charset="0"/>
              <a:buChar char="•"/>
            </a:pPr>
            <a:r>
              <a:rPr lang="en-IN" dirty="0">
                <a:latin typeface="Bahnschrift" panose="020B0502040204020203" pitchFamily="34" charset="0"/>
              </a:rPr>
              <a:t>Predictive maintenance is an upcoming industrial need, for which the proposed model can be improvised. In case of gas leakage, the concentration of gas varies from point to point which can be analysed. These cases can open an eye for the budding researchers.</a:t>
            </a:r>
          </a:p>
        </p:txBody>
      </p:sp>
      <p:sp>
        <p:nvSpPr>
          <p:cNvPr id="6" name="TextBox 5">
            <a:extLst>
              <a:ext uri="{FF2B5EF4-FFF2-40B4-BE49-F238E27FC236}">
                <a16:creationId xmlns:a16="http://schemas.microsoft.com/office/drawing/2014/main" id="{DB25EDC5-592F-43DF-B423-4C5B18B1C4A2}"/>
              </a:ext>
            </a:extLst>
          </p:cNvPr>
          <p:cNvSpPr txBox="1"/>
          <p:nvPr/>
        </p:nvSpPr>
        <p:spPr>
          <a:xfrm>
            <a:off x="2286000" y="2843023"/>
            <a:ext cx="5791200" cy="923330"/>
          </a:xfrm>
          <a:prstGeom prst="rect">
            <a:avLst/>
          </a:prstGeom>
          <a:noFill/>
        </p:spPr>
        <p:txBody>
          <a:bodyPr wrap="square">
            <a:spAutoFit/>
          </a:bodyPr>
          <a:lstStyle/>
          <a:p>
            <a:pPr algn="l"/>
            <a:r>
              <a:rPr lang="en-US" b="0" i="0" dirty="0">
                <a:solidFill>
                  <a:srgbClr val="202124"/>
                </a:solidFill>
                <a:effectLst/>
                <a:latin typeface="Bahnschrift" panose="020B0502040204020203" pitchFamily="34" charset="0"/>
              </a:rPr>
              <a:t>“ The best way to predict </a:t>
            </a:r>
            <a:r>
              <a:rPr lang="en-US" b="1" i="0" dirty="0">
                <a:solidFill>
                  <a:srgbClr val="202124"/>
                </a:solidFill>
                <a:effectLst/>
                <a:latin typeface="Bahnschrift" panose="020B0502040204020203" pitchFamily="34" charset="0"/>
              </a:rPr>
              <a:t>future</a:t>
            </a:r>
            <a:r>
              <a:rPr lang="en-US" b="0" i="0" dirty="0">
                <a:solidFill>
                  <a:srgbClr val="202124"/>
                </a:solidFill>
                <a:effectLst/>
                <a:latin typeface="Bahnschrift" panose="020B0502040204020203" pitchFamily="34" charset="0"/>
              </a:rPr>
              <a:t> is to create it.” ...</a:t>
            </a:r>
          </a:p>
          <a:p>
            <a:br>
              <a:rPr lang="en-US" dirty="0">
                <a:latin typeface="Bahnschrift" panose="020B0502040204020203" pitchFamily="34" charset="0"/>
              </a:rPr>
            </a:br>
            <a:endParaRPr lang="en-IN" dirty="0">
              <a:latin typeface="Bahnschrift" panose="020B0502040204020203" pitchFamily="34" charset="0"/>
            </a:endParaRPr>
          </a:p>
        </p:txBody>
      </p:sp>
      <p:sp>
        <p:nvSpPr>
          <p:cNvPr id="8" name="TextBox 7">
            <a:extLst>
              <a:ext uri="{FF2B5EF4-FFF2-40B4-BE49-F238E27FC236}">
                <a16:creationId xmlns:a16="http://schemas.microsoft.com/office/drawing/2014/main" id="{BF912C4B-3741-41F9-A034-82EDA5602B67}"/>
              </a:ext>
            </a:extLst>
          </p:cNvPr>
          <p:cNvSpPr txBox="1"/>
          <p:nvPr/>
        </p:nvSpPr>
        <p:spPr>
          <a:xfrm>
            <a:off x="4767135" y="3233768"/>
            <a:ext cx="4830220" cy="338554"/>
          </a:xfrm>
          <a:prstGeom prst="rect">
            <a:avLst/>
          </a:prstGeom>
          <a:noFill/>
        </p:spPr>
        <p:txBody>
          <a:bodyPr wrap="square">
            <a:spAutoFit/>
          </a:bodyPr>
          <a:lstStyle/>
          <a:p>
            <a:pPr algn="l"/>
            <a:r>
              <a:rPr lang="en-US" sz="1600" b="0" i="0" dirty="0">
                <a:solidFill>
                  <a:srgbClr val="202124"/>
                </a:solidFill>
                <a:effectLst/>
                <a:latin typeface="Bahnschrift" panose="020B0502040204020203" pitchFamily="34" charset="0"/>
              </a:rPr>
              <a:t>- Our Goal for a Sustainable Future</a:t>
            </a:r>
            <a:endParaRPr lang="en-IN" sz="1600" dirty="0">
              <a:latin typeface="Bahnschrift" panose="020B0502040204020203" pitchFamily="34" charset="0"/>
            </a:endParaRPr>
          </a:p>
        </p:txBody>
      </p:sp>
      <p:sp>
        <p:nvSpPr>
          <p:cNvPr id="9" name="Rectangle 8">
            <a:extLst>
              <a:ext uri="{FF2B5EF4-FFF2-40B4-BE49-F238E27FC236}">
                <a16:creationId xmlns:a16="http://schemas.microsoft.com/office/drawing/2014/main" id="{69ACBC16-2EA5-4AF1-A29C-3B3EAAF9584C}"/>
              </a:ext>
            </a:extLst>
          </p:cNvPr>
          <p:cNvSpPr/>
          <p:nvPr/>
        </p:nvSpPr>
        <p:spPr>
          <a:xfrm>
            <a:off x="1930351" y="3912438"/>
            <a:ext cx="5623212" cy="1494397"/>
          </a:xfrm>
          <a:prstGeom prst="rect">
            <a:avLst/>
          </a:prstGeom>
          <a:solidFill>
            <a:schemeClr val="bg1"/>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 name="Google Shape;242;p28">
            <a:extLst>
              <a:ext uri="{FF2B5EF4-FFF2-40B4-BE49-F238E27FC236}">
                <a16:creationId xmlns:a16="http://schemas.microsoft.com/office/drawing/2014/main" id="{9BF0AACD-FD16-4FD0-BE87-AC7FD5AF2329}"/>
              </a:ext>
            </a:extLst>
          </p:cNvPr>
          <p:cNvGrpSpPr/>
          <p:nvPr/>
        </p:nvGrpSpPr>
        <p:grpSpPr>
          <a:xfrm>
            <a:off x="4997939" y="4152462"/>
            <a:ext cx="2184306" cy="1531979"/>
            <a:chOff x="5728776" y="1184217"/>
            <a:chExt cx="3221984" cy="3072036"/>
          </a:xfrm>
        </p:grpSpPr>
        <p:sp>
          <p:nvSpPr>
            <p:cNvPr id="11" name="Google Shape;243;p28">
              <a:extLst>
                <a:ext uri="{FF2B5EF4-FFF2-40B4-BE49-F238E27FC236}">
                  <a16:creationId xmlns:a16="http://schemas.microsoft.com/office/drawing/2014/main" id="{28243619-7F2F-4FE6-9EBF-9291ADDE22FB}"/>
                </a:ext>
              </a:extLst>
            </p:cNvPr>
            <p:cNvSpPr/>
            <p:nvPr/>
          </p:nvSpPr>
          <p:spPr>
            <a:xfrm>
              <a:off x="5728776" y="1184217"/>
              <a:ext cx="3114390" cy="683662"/>
            </a:xfrm>
            <a:prstGeom prst="chevron">
              <a:avLst>
                <a:gd name="adj" fmla="val 50000"/>
              </a:avLst>
            </a:prstGeom>
            <a:solidFill>
              <a:schemeClr val="accent5">
                <a:lumMod val="25000"/>
              </a:schemeClr>
            </a:solidFill>
            <a:ln>
              <a:solidFill>
                <a:schemeClr val="bg1">
                  <a:lumMod val="65000"/>
                </a:schemeClr>
              </a:solidFill>
            </a:ln>
          </p:spPr>
          <p:txBody>
            <a:bodyPr spcFirstLastPara="1" wrap="square" lIns="91425" tIns="91425" rIns="91425" bIns="91425" anchor="ctr" anchorCtr="0">
              <a:noAutofit/>
            </a:bodyPr>
            <a:lstStyle/>
            <a:p>
              <a:pPr marL="0" lvl="0" indent="0" algn="ctr" rtl="0">
                <a:spcBef>
                  <a:spcPts val="0"/>
                </a:spcBef>
                <a:spcAft>
                  <a:spcPts val="0"/>
                </a:spcAft>
                <a:buSzPts val="1100"/>
                <a:buNone/>
              </a:pPr>
              <a:endParaRPr dirty="0">
                <a:solidFill>
                  <a:schemeClr val="lt1"/>
                </a:solidFill>
                <a:latin typeface="Lato"/>
                <a:ea typeface="Lato"/>
                <a:cs typeface="Lato"/>
                <a:sym typeface="Lato"/>
              </a:endParaRPr>
            </a:p>
          </p:txBody>
        </p:sp>
        <p:sp>
          <p:nvSpPr>
            <p:cNvPr id="12" name="Google Shape;244;p28">
              <a:extLst>
                <a:ext uri="{FF2B5EF4-FFF2-40B4-BE49-F238E27FC236}">
                  <a16:creationId xmlns:a16="http://schemas.microsoft.com/office/drawing/2014/main" id="{67429199-FA01-4A9A-927A-7487EE6D4C96}"/>
                </a:ext>
              </a:extLst>
            </p:cNvPr>
            <p:cNvSpPr txBox="1"/>
            <p:nvPr/>
          </p:nvSpPr>
          <p:spPr>
            <a:xfrm>
              <a:off x="6561684" y="1872703"/>
              <a:ext cx="2389076" cy="238355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050" dirty="0"/>
                <a:t>MODERNIZE THE CORE &amp; IMPROVE FLEXIBILTY WITHOUT ANY DISRUPTION</a:t>
              </a:r>
              <a:endParaRPr lang="en-US" sz="1050" dirty="0">
                <a:solidFill>
                  <a:schemeClr val="dk1"/>
                </a:solidFill>
                <a:latin typeface="Lato"/>
                <a:ea typeface="Lato"/>
                <a:cs typeface="Lato"/>
                <a:sym typeface="Lato"/>
              </a:endParaRPr>
            </a:p>
          </p:txBody>
        </p:sp>
      </p:grpSp>
      <p:grpSp>
        <p:nvGrpSpPr>
          <p:cNvPr id="13" name="Google Shape;245;p28">
            <a:extLst>
              <a:ext uri="{FF2B5EF4-FFF2-40B4-BE49-F238E27FC236}">
                <a16:creationId xmlns:a16="http://schemas.microsoft.com/office/drawing/2014/main" id="{5152250F-14F3-45ED-9BF2-B5D1FC7C82BA}"/>
              </a:ext>
            </a:extLst>
          </p:cNvPr>
          <p:cNvGrpSpPr/>
          <p:nvPr/>
        </p:nvGrpSpPr>
        <p:grpSpPr>
          <a:xfrm>
            <a:off x="2190224" y="4156336"/>
            <a:ext cx="1885192" cy="991372"/>
            <a:chOff x="212158" y="1189989"/>
            <a:chExt cx="3334741" cy="1943427"/>
          </a:xfrm>
        </p:grpSpPr>
        <p:sp>
          <p:nvSpPr>
            <p:cNvPr id="14" name="Google Shape;246;p28">
              <a:extLst>
                <a:ext uri="{FF2B5EF4-FFF2-40B4-BE49-F238E27FC236}">
                  <a16:creationId xmlns:a16="http://schemas.microsoft.com/office/drawing/2014/main" id="{D9BC139A-7E72-463D-898E-76EB62C3F1AF}"/>
                </a:ext>
              </a:extLst>
            </p:cNvPr>
            <p:cNvSpPr/>
            <p:nvPr/>
          </p:nvSpPr>
          <p:spPr>
            <a:xfrm>
              <a:off x="212158" y="1189989"/>
              <a:ext cx="3334741" cy="669000"/>
            </a:xfrm>
            <a:prstGeom prst="homePlate">
              <a:avLst>
                <a:gd name="adj" fmla="val 50000"/>
              </a:avLst>
            </a:prstGeom>
            <a:solidFill>
              <a:schemeClr val="accent1">
                <a:lumMod val="2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SzPts val="1100"/>
                <a:buNone/>
              </a:pPr>
              <a:r>
                <a:rPr lang="en-US" sz="2000" dirty="0">
                  <a:solidFill>
                    <a:schemeClr val="lt1"/>
                  </a:solidFill>
                  <a:latin typeface="Raleway"/>
                  <a:ea typeface="Raleway"/>
                  <a:cs typeface="Raleway"/>
                  <a:sym typeface="Raleway"/>
                </a:rPr>
                <a:t>A</a:t>
              </a:r>
              <a:r>
                <a:rPr lang="en-IN" sz="2000" dirty="0">
                  <a:solidFill>
                    <a:schemeClr val="lt1"/>
                  </a:solidFill>
                  <a:latin typeface="Raleway"/>
                  <a:ea typeface="Raleway"/>
                  <a:cs typeface="Raleway"/>
                  <a:sym typeface="Raleway"/>
                </a:rPr>
                <a:t>nalysis</a:t>
              </a:r>
              <a:endParaRPr sz="2000" dirty="0">
                <a:solidFill>
                  <a:schemeClr val="lt1"/>
                </a:solidFill>
                <a:latin typeface="Raleway"/>
                <a:ea typeface="Raleway"/>
                <a:cs typeface="Raleway"/>
                <a:sym typeface="Raleway"/>
              </a:endParaRPr>
            </a:p>
          </p:txBody>
        </p:sp>
        <p:sp>
          <p:nvSpPr>
            <p:cNvPr id="15" name="Google Shape;247;p28">
              <a:extLst>
                <a:ext uri="{FF2B5EF4-FFF2-40B4-BE49-F238E27FC236}">
                  <a16:creationId xmlns:a16="http://schemas.microsoft.com/office/drawing/2014/main" id="{EB95540E-F9F4-4636-817C-65141EA23D41}"/>
                </a:ext>
              </a:extLst>
            </p:cNvPr>
            <p:cNvSpPr txBox="1"/>
            <p:nvPr/>
          </p:nvSpPr>
          <p:spPr>
            <a:xfrm>
              <a:off x="635314" y="1920106"/>
              <a:ext cx="2479758" cy="1213310"/>
            </a:xfrm>
            <a:prstGeom prst="rect">
              <a:avLst/>
            </a:prstGeom>
            <a:noFill/>
            <a:ln>
              <a:noFill/>
            </a:ln>
          </p:spPr>
          <p:txBody>
            <a:bodyPr spcFirstLastPara="1" wrap="square" lIns="91425" tIns="91425" rIns="91425" bIns="91425" anchor="t" anchorCtr="0">
              <a:noAutofit/>
            </a:bodyPr>
            <a:lstStyle/>
            <a:p>
              <a:pPr marL="0" indent="0" algn="ctr">
                <a:buNone/>
              </a:pPr>
              <a:r>
                <a:rPr lang="en-IN" sz="1050" dirty="0">
                  <a:solidFill>
                    <a:schemeClr val="tx1">
                      <a:lumMod val="50000"/>
                    </a:schemeClr>
                  </a:solidFill>
                </a:rPr>
                <a:t>UNDERSTANDING THE CURRENT</a:t>
              </a:r>
            </a:p>
            <a:p>
              <a:pPr marL="0" indent="0" algn="ctr">
                <a:buNone/>
              </a:pPr>
              <a:r>
                <a:rPr lang="en-IN" sz="1050" dirty="0">
                  <a:solidFill>
                    <a:schemeClr val="tx1">
                      <a:lumMod val="50000"/>
                    </a:schemeClr>
                  </a:solidFill>
                </a:rPr>
                <a:t>OPERATING LIMITATIONS </a:t>
              </a:r>
            </a:p>
          </p:txBody>
        </p:sp>
      </p:grpSp>
      <p:grpSp>
        <p:nvGrpSpPr>
          <p:cNvPr id="16" name="Google Shape;248;p28">
            <a:extLst>
              <a:ext uri="{FF2B5EF4-FFF2-40B4-BE49-F238E27FC236}">
                <a16:creationId xmlns:a16="http://schemas.microsoft.com/office/drawing/2014/main" id="{64A7C76D-DADA-4B2B-B1E4-DCF5DFB76564}"/>
              </a:ext>
            </a:extLst>
          </p:cNvPr>
          <p:cNvGrpSpPr/>
          <p:nvPr/>
        </p:nvGrpSpPr>
        <p:grpSpPr>
          <a:xfrm>
            <a:off x="3831296" y="4156336"/>
            <a:ext cx="1855961" cy="945141"/>
            <a:chOff x="2363206" y="-385660"/>
            <a:chExt cx="3305700" cy="1854616"/>
          </a:xfrm>
        </p:grpSpPr>
        <p:sp>
          <p:nvSpPr>
            <p:cNvPr id="17" name="Google Shape;249;p28">
              <a:extLst>
                <a:ext uri="{FF2B5EF4-FFF2-40B4-BE49-F238E27FC236}">
                  <a16:creationId xmlns:a16="http://schemas.microsoft.com/office/drawing/2014/main" id="{42B4A3EF-364A-48A5-AAD2-B334953D8A08}"/>
                </a:ext>
              </a:extLst>
            </p:cNvPr>
            <p:cNvSpPr/>
            <p:nvPr/>
          </p:nvSpPr>
          <p:spPr>
            <a:xfrm>
              <a:off x="2363206" y="-385660"/>
              <a:ext cx="3305700" cy="669000"/>
            </a:xfrm>
            <a:prstGeom prst="chevron">
              <a:avLst>
                <a:gd name="adj" fmla="val 50000"/>
              </a:avLst>
            </a:prstGeom>
            <a:solidFill>
              <a:schemeClr val="accent5">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SzPts val="1100"/>
                <a:buNone/>
              </a:pPr>
              <a:r>
                <a:rPr lang="en-US" sz="2000" dirty="0">
                  <a:solidFill>
                    <a:schemeClr val="lt1"/>
                  </a:solidFill>
                  <a:latin typeface="Raleway"/>
                  <a:ea typeface="Lato"/>
                  <a:cs typeface="Lato"/>
                  <a:sym typeface="Raleway"/>
                </a:rPr>
                <a:t>Detect </a:t>
              </a:r>
              <a:endParaRPr sz="2000" dirty="0">
                <a:solidFill>
                  <a:schemeClr val="lt1"/>
                </a:solidFill>
                <a:latin typeface="Lato"/>
                <a:ea typeface="Lato"/>
                <a:cs typeface="Lato"/>
                <a:sym typeface="Lato"/>
              </a:endParaRPr>
            </a:p>
          </p:txBody>
        </p:sp>
        <p:sp>
          <p:nvSpPr>
            <p:cNvPr id="18" name="Google Shape;250;p28">
              <a:extLst>
                <a:ext uri="{FF2B5EF4-FFF2-40B4-BE49-F238E27FC236}">
                  <a16:creationId xmlns:a16="http://schemas.microsoft.com/office/drawing/2014/main" id="{2F7C49E2-E4EF-435F-8EBE-732A1E6F6E22}"/>
                </a:ext>
              </a:extLst>
            </p:cNvPr>
            <p:cNvSpPr txBox="1"/>
            <p:nvPr/>
          </p:nvSpPr>
          <p:spPr>
            <a:xfrm>
              <a:off x="2627979" y="279897"/>
              <a:ext cx="2863591" cy="1189059"/>
            </a:xfrm>
            <a:prstGeom prst="rect">
              <a:avLst/>
            </a:prstGeom>
            <a:noFill/>
            <a:ln>
              <a:noFill/>
            </a:ln>
          </p:spPr>
          <p:txBody>
            <a:bodyPr spcFirstLastPara="1" wrap="square" lIns="91425" tIns="91425" rIns="91425" bIns="91425" anchor="t" anchorCtr="0">
              <a:noAutofit/>
            </a:bodyPr>
            <a:lstStyle/>
            <a:p>
              <a:pPr lvl="0" algn="ctr">
                <a:lnSpc>
                  <a:spcPct val="115000"/>
                </a:lnSpc>
                <a:buClr>
                  <a:schemeClr val="dk1"/>
                </a:buClr>
                <a:buSzPts val="1100"/>
              </a:pPr>
              <a:r>
                <a:rPr lang="en-IN" sz="1100" dirty="0"/>
                <a:t>ADAPTABLE </a:t>
              </a:r>
            </a:p>
            <a:p>
              <a:pPr lvl="0" algn="ctr">
                <a:lnSpc>
                  <a:spcPct val="115000"/>
                </a:lnSpc>
                <a:buClr>
                  <a:schemeClr val="dk1"/>
                </a:buClr>
                <a:buSzPts val="1100"/>
              </a:pPr>
              <a:r>
                <a:rPr lang="en-IN" sz="1100" dirty="0"/>
                <a:t>AND FLEXIBLE </a:t>
              </a:r>
            </a:p>
            <a:p>
              <a:pPr lvl="0" algn="ctr">
                <a:lnSpc>
                  <a:spcPct val="115000"/>
                </a:lnSpc>
                <a:buClr>
                  <a:schemeClr val="dk1"/>
                </a:buClr>
                <a:buSzPts val="1100"/>
              </a:pPr>
              <a:r>
                <a:rPr lang="en-IN" sz="1100" dirty="0"/>
                <a:t>ON DEMAND</a:t>
              </a:r>
              <a:endParaRPr lang="en-IN" sz="1000" dirty="0">
                <a:solidFill>
                  <a:schemeClr val="tx1"/>
                </a:solidFill>
                <a:latin typeface="Lato"/>
                <a:ea typeface="Lato"/>
                <a:cs typeface="Lato"/>
                <a:sym typeface="Lato"/>
              </a:endParaRPr>
            </a:p>
          </p:txBody>
        </p:sp>
      </p:grpSp>
      <p:sp>
        <p:nvSpPr>
          <p:cNvPr id="19" name="Rectangle 18">
            <a:extLst>
              <a:ext uri="{FF2B5EF4-FFF2-40B4-BE49-F238E27FC236}">
                <a16:creationId xmlns:a16="http://schemas.microsoft.com/office/drawing/2014/main" id="{4C80B265-D939-4A39-829C-D880C654F481}"/>
              </a:ext>
            </a:extLst>
          </p:cNvPr>
          <p:cNvSpPr/>
          <p:nvPr/>
        </p:nvSpPr>
        <p:spPr>
          <a:xfrm>
            <a:off x="5478197" y="4121988"/>
            <a:ext cx="1760803" cy="400110"/>
          </a:xfrm>
          <a:prstGeom prst="rect">
            <a:avLst/>
          </a:prstGeom>
        </p:spPr>
        <p:txBody>
          <a:bodyPr wrap="square">
            <a:spAutoFit/>
          </a:bodyPr>
          <a:lstStyle/>
          <a:p>
            <a:pPr lvl="0" algn="ctr">
              <a:buSzPts val="1100"/>
            </a:pPr>
            <a:r>
              <a:rPr lang="en-US" sz="2000" dirty="0">
                <a:solidFill>
                  <a:schemeClr val="lt1"/>
                </a:solidFill>
                <a:latin typeface="Raleway"/>
                <a:ea typeface="Lato"/>
                <a:cs typeface="Lato"/>
                <a:sym typeface="Raleway"/>
              </a:rPr>
              <a:t>Improve</a:t>
            </a:r>
            <a:endParaRPr lang="en-US" sz="2400" dirty="0">
              <a:solidFill>
                <a:schemeClr val="lt1"/>
              </a:solidFill>
              <a:latin typeface="Lato"/>
              <a:ea typeface="Lato"/>
              <a:cs typeface="Lato"/>
              <a:sym typeface="Lato"/>
            </a:endParaRPr>
          </a:p>
        </p:txBody>
      </p:sp>
      <p:sp>
        <p:nvSpPr>
          <p:cNvPr id="20" name="Google Shape;124;p17">
            <a:extLst>
              <a:ext uri="{FF2B5EF4-FFF2-40B4-BE49-F238E27FC236}">
                <a16:creationId xmlns:a16="http://schemas.microsoft.com/office/drawing/2014/main" id="{8B62F308-1048-4576-9DE0-5EFC7690150D}"/>
              </a:ext>
            </a:extLst>
          </p:cNvPr>
          <p:cNvSpPr txBox="1">
            <a:spLocks/>
          </p:cNvSpPr>
          <p:nvPr/>
        </p:nvSpPr>
        <p:spPr>
          <a:xfrm>
            <a:off x="2598293" y="5557512"/>
            <a:ext cx="4084940" cy="584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1pPr>
            <a:lvl2pPr marR="0" lvl="1"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2pPr>
            <a:lvl3pPr marR="0" lvl="2"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3pPr>
            <a:lvl4pPr marR="0" lvl="3"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4pPr>
            <a:lvl5pPr marR="0" lvl="4"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5pPr>
            <a:lvl6pPr marR="0" lvl="5"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6pPr>
            <a:lvl7pPr marR="0" lvl="6"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7pPr>
            <a:lvl8pPr marR="0" lvl="7"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8pPr>
            <a:lvl9pPr marR="0" lvl="8" algn="l" rtl="0">
              <a:lnSpc>
                <a:spcPct val="100000"/>
              </a:lnSpc>
              <a:spcBef>
                <a:spcPts val="0"/>
              </a:spcBef>
              <a:spcAft>
                <a:spcPts val="0"/>
              </a:spcAft>
              <a:buClr>
                <a:schemeClr val="accent6"/>
              </a:buClr>
              <a:buSzPts val="3200"/>
              <a:buFont typeface="Raleway"/>
              <a:buNone/>
              <a:defRPr sz="3200" b="0" i="0" u="none" strike="noStrike" cap="none">
                <a:solidFill>
                  <a:schemeClr val="accent6"/>
                </a:solidFill>
                <a:latin typeface="Raleway"/>
                <a:ea typeface="Raleway"/>
                <a:cs typeface="Raleway"/>
                <a:sym typeface="Raleway"/>
              </a:defRPr>
            </a:lvl9pPr>
          </a:lstStyle>
          <a:p>
            <a:endParaRPr lang="en-IN" sz="1000" dirty="0">
              <a:solidFill>
                <a:schemeClr val="tx1">
                  <a:lumMod val="50000"/>
                </a:schemeClr>
              </a:solidFill>
              <a:latin typeface="Montserrat" panose="020B0604020202020204" charset="0"/>
            </a:endParaRPr>
          </a:p>
        </p:txBody>
      </p:sp>
      <p:sp>
        <p:nvSpPr>
          <p:cNvPr id="21" name="TextBox 20">
            <a:extLst>
              <a:ext uri="{FF2B5EF4-FFF2-40B4-BE49-F238E27FC236}">
                <a16:creationId xmlns:a16="http://schemas.microsoft.com/office/drawing/2014/main" id="{DDC948D9-977C-4A18-9484-665A269389B5}"/>
              </a:ext>
            </a:extLst>
          </p:cNvPr>
          <p:cNvSpPr txBox="1"/>
          <p:nvPr/>
        </p:nvSpPr>
        <p:spPr>
          <a:xfrm>
            <a:off x="1706797" y="5566555"/>
            <a:ext cx="6104958" cy="338554"/>
          </a:xfrm>
          <a:prstGeom prst="rect">
            <a:avLst/>
          </a:prstGeom>
          <a:noFill/>
        </p:spPr>
        <p:txBody>
          <a:bodyPr wrap="square">
            <a:spAutoFit/>
          </a:bodyPr>
          <a:lstStyle/>
          <a:p>
            <a:pPr algn="ctr"/>
            <a:r>
              <a:rPr lang="en-GB" sz="1600" b="0" i="0" dirty="0">
                <a:effectLst/>
                <a:latin typeface="Bahnschrift" panose="020B0502040204020203" pitchFamily="34" charset="0"/>
                <a:ea typeface="SimSun" panose="02010600030101010101" pitchFamily="2" charset="-122"/>
                <a:cs typeface="Times New Roman" panose="02020603050405020304" pitchFamily="18" charset="0"/>
              </a:rPr>
              <a:t> Fig. 12 </a:t>
            </a:r>
            <a:r>
              <a:rPr lang="en-US" sz="1600" dirty="0">
                <a:effectLst/>
                <a:latin typeface="Bahnschrift" panose="020B0502040204020203" pitchFamily="34" charset="0"/>
                <a:ea typeface="Calibri" panose="020F0502020204030204" pitchFamily="34" charset="0"/>
                <a:cs typeface="Times New Roman" panose="02020603050405020304" pitchFamily="18" charset="0"/>
              </a:rPr>
              <a:t>–Future Sco</a:t>
            </a:r>
            <a:r>
              <a:rPr lang="en-US" sz="1600" dirty="0">
                <a:latin typeface="Bahnschrift" panose="020B0502040204020203" pitchFamily="34" charset="0"/>
                <a:ea typeface="Calibri" panose="020F0502020204030204" pitchFamily="34" charset="0"/>
                <a:cs typeface="Times New Roman" panose="02020603050405020304" pitchFamily="18" charset="0"/>
              </a:rPr>
              <a:t>pe and Trends of Improving our model</a:t>
            </a:r>
            <a:endParaRPr lang="en-IN" sz="1600" dirty="0">
              <a:latin typeface="Bahnschrift" panose="020B0502040204020203" pitchFamily="34" charset="0"/>
            </a:endParaRPr>
          </a:p>
        </p:txBody>
      </p:sp>
    </p:spTree>
    <p:extLst>
      <p:ext uri="{BB962C8B-B14F-4D97-AF65-F5344CB8AC3E}">
        <p14:creationId xmlns:p14="http://schemas.microsoft.com/office/powerpoint/2010/main" val="39471798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88236"/>
            <a:ext cx="8229600" cy="1143000"/>
          </a:xfrm>
        </p:spPr>
        <p:txBody>
          <a:bodyPr/>
          <a:lstStyle/>
          <a:p>
            <a:r>
              <a:rPr lang="en-US" sz="3600" b="1" dirty="0">
                <a:latin typeface="Bahnschrift" panose="020B0502040204020203" pitchFamily="34" charset="0"/>
                <a:cs typeface="Times New Roman" panose="02020603050405020304" pitchFamily="18" charset="0"/>
              </a:rPr>
              <a:t>PUBLICATION DETAILS </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22</a:t>
            </a:fld>
            <a:endParaRPr lang="en-US"/>
          </a:p>
        </p:txBody>
      </p:sp>
      <p:sp>
        <p:nvSpPr>
          <p:cNvPr id="3" name="Rectangle 1">
            <a:extLst>
              <a:ext uri="{FF2B5EF4-FFF2-40B4-BE49-F238E27FC236}">
                <a16:creationId xmlns:a16="http://schemas.microsoft.com/office/drawing/2014/main" id="{3EADA505-358F-4F40-B701-8391AFD650E3}"/>
              </a:ext>
            </a:extLst>
          </p:cNvPr>
          <p:cNvSpPr>
            <a:spLocks noChangeArrowheads="1"/>
          </p:cNvSpPr>
          <p:nvPr/>
        </p:nvSpPr>
        <p:spPr bwMode="auto">
          <a:xfrm>
            <a:off x="522111" y="1524000"/>
            <a:ext cx="7124700" cy="92333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22222"/>
                </a:solidFill>
                <a:effectLst/>
                <a:latin typeface="Arial" panose="020B0604020202020204" pitchFamily="34" charset="0"/>
                <a:cs typeface="Arial" panose="020B0604020202020204" pitchFamily="34" charset="0"/>
              </a:rPr>
              <a:t>Journal Name </a:t>
            </a:r>
            <a:r>
              <a:rPr kumimoji="0" lang="en-US" altLang="en-US" sz="18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 Springer: Lecture Notes in Electrical Engineering (</a:t>
            </a:r>
            <a:r>
              <a:rPr kumimoji="0" lang="en-US" altLang="en-US" sz="1800" b="0" i="0" u="none" strike="noStrike" cap="none" normalizeH="0" baseline="0" dirty="0">
                <a:ln>
                  <a:noFill/>
                </a:ln>
                <a:solidFill>
                  <a:srgbClr val="1155CC"/>
                </a:solidFill>
                <a:effectLst/>
                <a:latin typeface="Arial" panose="020B0604020202020204" pitchFamily="34" charset="0"/>
                <a:cs typeface="Arial" panose="020B0604020202020204" pitchFamily="34" charset="0"/>
                <a:hlinkClick r:id="rId2"/>
              </a:rPr>
              <a:t>https://www.springer.com/series/7818</a:t>
            </a:r>
            <a:r>
              <a:rPr kumimoji="0" lang="en-US" altLang="en-US" sz="18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 </a:t>
            </a:r>
          </a:p>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222222"/>
                </a:solidFill>
                <a:effectLst/>
                <a:latin typeface="Arial" panose="020B0604020202020204" pitchFamily="34" charset="0"/>
                <a:cs typeface="Arial" panose="020B0604020202020204" pitchFamily="34" charset="0"/>
              </a:rPr>
              <a:t>ISSN: </a:t>
            </a:r>
            <a:r>
              <a:rPr kumimoji="0" lang="en-US" altLang="en-US" sz="18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1876-1100.</a:t>
            </a:r>
            <a:r>
              <a:rPr kumimoji="0" lang="en-US" altLang="en-US" sz="1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1">
            <a:extLst>
              <a:ext uri="{FF2B5EF4-FFF2-40B4-BE49-F238E27FC236}">
                <a16:creationId xmlns:a16="http://schemas.microsoft.com/office/drawing/2014/main" id="{6A256C73-D4F7-4C56-B9EE-2CA64BEB0066}"/>
              </a:ext>
            </a:extLst>
          </p:cNvPr>
          <p:cNvSpPr>
            <a:spLocks noChangeArrowheads="1"/>
          </p:cNvSpPr>
          <p:nvPr/>
        </p:nvSpPr>
        <p:spPr bwMode="auto">
          <a:xfrm>
            <a:off x="522111" y="2658070"/>
            <a:ext cx="8610600" cy="92333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kumimoji="0" lang="en-US" altLang="en-US" sz="1800" b="1" i="0" u="none" strike="noStrike" cap="none" normalizeH="0" baseline="0" dirty="0">
                <a:ln>
                  <a:noFill/>
                </a:ln>
                <a:solidFill>
                  <a:srgbClr val="222222"/>
                </a:solidFill>
                <a:effectLst/>
                <a:latin typeface="Arial" panose="020B0604020202020204" pitchFamily="34" charset="0"/>
                <a:cs typeface="Arial" panose="020B0604020202020204" pitchFamily="34" charset="0"/>
              </a:rPr>
              <a:t>Conference</a:t>
            </a:r>
            <a:r>
              <a:rPr kumimoji="0" lang="en-US" altLang="en-US" sz="18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 : International Research Conference on IOT, Cloud and Data Science </a:t>
            </a:r>
          </a:p>
          <a:p>
            <a:r>
              <a:rPr kumimoji="0" lang="en-US" altLang="en-US" sz="18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 </a:t>
            </a:r>
            <a:r>
              <a:rPr lang="en-US" altLang="en-US" dirty="0">
                <a:solidFill>
                  <a:srgbClr val="222222"/>
                </a:solidFill>
              </a:rPr>
              <a:t>	         </a:t>
            </a:r>
            <a:r>
              <a:rPr lang="en-US" altLang="en-US" b="1" dirty="0">
                <a:solidFill>
                  <a:srgbClr val="222222"/>
                </a:solidFill>
              </a:rPr>
              <a:t>(</a:t>
            </a:r>
            <a:r>
              <a:rPr lang="en-IN" b="1" dirty="0">
                <a:solidFill>
                  <a:srgbClr val="222222"/>
                </a:solidFill>
              </a:rPr>
              <a:t>IRCICD’ 21)</a:t>
            </a:r>
            <a:endParaRPr lang="en-US" altLang="en-US" b="1" dirty="0"/>
          </a:p>
          <a:p>
            <a:pPr marL="0" marR="0" lvl="0" indent="0"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p:txBody>
      </p:sp>
      <p:sp>
        <p:nvSpPr>
          <p:cNvPr id="7" name="Rectangle 1">
            <a:extLst>
              <a:ext uri="{FF2B5EF4-FFF2-40B4-BE49-F238E27FC236}">
                <a16:creationId xmlns:a16="http://schemas.microsoft.com/office/drawing/2014/main" id="{D53607E1-B4DD-4796-AA7E-3828DCD0E3E0}"/>
              </a:ext>
            </a:extLst>
          </p:cNvPr>
          <p:cNvSpPr>
            <a:spLocks noChangeArrowheads="1"/>
          </p:cNvSpPr>
          <p:nvPr/>
        </p:nvSpPr>
        <p:spPr bwMode="auto">
          <a:xfrm>
            <a:off x="5029200" y="5278563"/>
            <a:ext cx="3810000"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kumimoji="0" lang="en-US" altLang="en-US" sz="1200" b="1" i="0" u="none" strike="noStrike" cap="none" normalizeH="0" baseline="0" dirty="0">
                <a:ln>
                  <a:noFill/>
                </a:ln>
                <a:solidFill>
                  <a:srgbClr val="222222"/>
                </a:solidFill>
                <a:effectLst/>
                <a:latin typeface="Arial" panose="020B0604020202020204" pitchFamily="34" charset="0"/>
                <a:cs typeface="Arial" panose="020B0604020202020204" pitchFamily="34" charset="0"/>
              </a:rPr>
              <a:t>*</a:t>
            </a:r>
            <a:r>
              <a:rPr kumimoji="0" lang="en-US" altLang="en-US" sz="12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 </a:t>
            </a:r>
            <a:r>
              <a:rPr lang="en-IN" sz="1200" b="1" dirty="0">
                <a:solidFill>
                  <a:srgbClr val="222222"/>
                </a:solidFill>
              </a:rPr>
              <a:t>IRCICD’ 21 – BOA Souvenir Attached – Page - 27  </a:t>
            </a:r>
            <a:endParaRPr kumimoji="0" lang="en-US" altLang="en-US" sz="12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7539801A-551A-4918-A925-9BA154EDD56D}"/>
              </a:ext>
            </a:extLst>
          </p:cNvPr>
          <p:cNvPicPr>
            <a:picLocks noChangeAspect="1"/>
          </p:cNvPicPr>
          <p:nvPr/>
        </p:nvPicPr>
        <p:blipFill>
          <a:blip r:embed="rId3"/>
          <a:stretch>
            <a:fillRect/>
          </a:stretch>
        </p:blipFill>
        <p:spPr>
          <a:xfrm>
            <a:off x="862012" y="3656226"/>
            <a:ext cx="7724775" cy="12096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576200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2844" y="136525"/>
            <a:ext cx="8229600" cy="1143000"/>
          </a:xfrm>
        </p:spPr>
        <p:txBody>
          <a:bodyPr/>
          <a:lstStyle/>
          <a:p>
            <a:r>
              <a:rPr lang="en-US" sz="3600" b="1" dirty="0">
                <a:latin typeface="Bahnschrift" panose="020B0502040204020203" pitchFamily="34" charset="0"/>
                <a:cs typeface="Times New Roman" panose="02020603050405020304" pitchFamily="18" charset="0"/>
              </a:rPr>
              <a:t>PUBLICATION DETAILS </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23</a:t>
            </a:fld>
            <a:endParaRPr lang="en-US"/>
          </a:p>
        </p:txBody>
      </p:sp>
      <p:pic>
        <p:nvPicPr>
          <p:cNvPr id="7" name="Picture 6">
            <a:extLst>
              <a:ext uri="{FF2B5EF4-FFF2-40B4-BE49-F238E27FC236}">
                <a16:creationId xmlns:a16="http://schemas.microsoft.com/office/drawing/2014/main" id="{326A02D3-CFAB-4970-AE70-0C4F4A09FAA3}"/>
              </a:ext>
            </a:extLst>
          </p:cNvPr>
          <p:cNvPicPr>
            <a:picLocks noChangeAspect="1"/>
          </p:cNvPicPr>
          <p:nvPr/>
        </p:nvPicPr>
        <p:blipFill>
          <a:blip r:embed="rId2"/>
          <a:stretch>
            <a:fillRect/>
          </a:stretch>
        </p:blipFill>
        <p:spPr>
          <a:xfrm>
            <a:off x="0" y="1006475"/>
            <a:ext cx="9144000" cy="5715000"/>
          </a:xfrm>
          <a:prstGeom prst="rect">
            <a:avLst/>
          </a:prstGeom>
        </p:spPr>
      </p:pic>
    </p:spTree>
    <p:extLst>
      <p:ext uri="{BB962C8B-B14F-4D97-AF65-F5344CB8AC3E}">
        <p14:creationId xmlns:p14="http://schemas.microsoft.com/office/powerpoint/2010/main" val="29818969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24</a:t>
            </a:fld>
            <a:endParaRPr lang="en-US"/>
          </a:p>
        </p:txBody>
      </p:sp>
      <p:pic>
        <p:nvPicPr>
          <p:cNvPr id="5" name="Picture 4">
            <a:extLst>
              <a:ext uri="{FF2B5EF4-FFF2-40B4-BE49-F238E27FC236}">
                <a16:creationId xmlns:a16="http://schemas.microsoft.com/office/drawing/2014/main" id="{2ACAC0FE-FEC3-4EC2-9A1B-DED86387EBD2}"/>
              </a:ext>
            </a:extLst>
          </p:cNvPr>
          <p:cNvPicPr>
            <a:picLocks noChangeAspect="1"/>
          </p:cNvPicPr>
          <p:nvPr/>
        </p:nvPicPr>
        <p:blipFill>
          <a:blip r:embed="rId2"/>
          <a:stretch>
            <a:fillRect/>
          </a:stretch>
        </p:blipFill>
        <p:spPr>
          <a:xfrm>
            <a:off x="294198" y="609600"/>
            <a:ext cx="8555604" cy="5467719"/>
          </a:xfrm>
          <a:prstGeom prst="rect">
            <a:avLst/>
          </a:prstGeom>
        </p:spPr>
      </p:pic>
    </p:spTree>
    <p:extLst>
      <p:ext uri="{BB962C8B-B14F-4D97-AF65-F5344CB8AC3E}">
        <p14:creationId xmlns:p14="http://schemas.microsoft.com/office/powerpoint/2010/main" val="16787377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2844" y="136525"/>
            <a:ext cx="8229600" cy="1143000"/>
          </a:xfrm>
        </p:spPr>
        <p:txBody>
          <a:bodyPr/>
          <a:lstStyle/>
          <a:p>
            <a:r>
              <a:rPr lang="en-US" sz="3200" b="1" dirty="0">
                <a:latin typeface="Bahnschrift" panose="020B0502040204020203" pitchFamily="34" charset="0"/>
                <a:cs typeface="Times New Roman" panose="02020603050405020304" pitchFamily="18" charset="0"/>
              </a:rPr>
              <a:t>PLAG</a:t>
            </a:r>
            <a:r>
              <a:rPr lang="en-IN" sz="3200" b="1" dirty="0">
                <a:latin typeface="Bahnschrift" panose="020B0502040204020203" pitchFamily="34" charset="0"/>
                <a:cs typeface="Times New Roman" panose="02020603050405020304" pitchFamily="18" charset="0"/>
              </a:rPr>
              <a:t>I</a:t>
            </a:r>
            <a:r>
              <a:rPr lang="en-US" sz="3200" b="1" dirty="0">
                <a:latin typeface="Bahnschrift" panose="020B0502040204020203" pitchFamily="34" charset="0"/>
                <a:cs typeface="Times New Roman" panose="02020603050405020304" pitchFamily="18" charset="0"/>
              </a:rPr>
              <a:t>ARISM REPORT</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25</a:t>
            </a:fld>
            <a:endParaRPr lang="en-US"/>
          </a:p>
        </p:txBody>
      </p:sp>
      <p:sp>
        <p:nvSpPr>
          <p:cNvPr id="5" name="Rectangle 1">
            <a:extLst>
              <a:ext uri="{FF2B5EF4-FFF2-40B4-BE49-F238E27FC236}">
                <a16:creationId xmlns:a16="http://schemas.microsoft.com/office/drawing/2014/main" id="{86E6BED4-5548-4DA6-8A23-1C933E1CA0FA}"/>
              </a:ext>
            </a:extLst>
          </p:cNvPr>
          <p:cNvSpPr>
            <a:spLocks noChangeArrowheads="1"/>
          </p:cNvSpPr>
          <p:nvPr/>
        </p:nvSpPr>
        <p:spPr bwMode="auto">
          <a:xfrm>
            <a:off x="990600" y="1487708"/>
            <a:ext cx="3810000" cy="33855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u="sng" dirty="0">
                <a:solidFill>
                  <a:srgbClr val="222222"/>
                </a:solidFill>
                <a:latin typeface="Bahnschrift" panose="020B0502040204020203" pitchFamily="34" charset="0"/>
              </a:rPr>
              <a:t>Paper Published in </a:t>
            </a:r>
            <a:r>
              <a:rPr lang="en-IN" sz="1600" u="sng" dirty="0">
                <a:solidFill>
                  <a:srgbClr val="222222"/>
                </a:solidFill>
                <a:latin typeface="Bahnschrift" panose="020B0502040204020203" pitchFamily="34" charset="0"/>
              </a:rPr>
              <a:t>IRCICD’21</a:t>
            </a:r>
            <a:endParaRPr kumimoji="0" lang="en-US" altLang="en-US" sz="1600" i="0" u="sng" strike="noStrike" cap="none" normalizeH="0" baseline="0" dirty="0">
              <a:ln>
                <a:noFill/>
              </a:ln>
              <a:solidFill>
                <a:srgbClr val="222222"/>
              </a:solidFill>
              <a:effectLst/>
              <a:latin typeface="Bahnschrift" panose="020B0502040204020203" pitchFamily="34" charset="0"/>
            </a:endParaRPr>
          </a:p>
        </p:txBody>
      </p:sp>
      <p:pic>
        <p:nvPicPr>
          <p:cNvPr id="6" name="Picture 5">
            <a:extLst>
              <a:ext uri="{FF2B5EF4-FFF2-40B4-BE49-F238E27FC236}">
                <a16:creationId xmlns:a16="http://schemas.microsoft.com/office/drawing/2014/main" id="{D12694A1-D3AA-48BE-AC65-9FA0311FF7C4}"/>
              </a:ext>
            </a:extLst>
          </p:cNvPr>
          <p:cNvPicPr>
            <a:picLocks noChangeAspect="1"/>
          </p:cNvPicPr>
          <p:nvPr/>
        </p:nvPicPr>
        <p:blipFill>
          <a:blip r:embed="rId2"/>
          <a:stretch>
            <a:fillRect/>
          </a:stretch>
        </p:blipFill>
        <p:spPr>
          <a:xfrm>
            <a:off x="838200" y="2034446"/>
            <a:ext cx="3111677" cy="44404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Rectangle 1">
            <a:extLst>
              <a:ext uri="{FF2B5EF4-FFF2-40B4-BE49-F238E27FC236}">
                <a16:creationId xmlns:a16="http://schemas.microsoft.com/office/drawing/2014/main" id="{C1077F9F-6136-43A4-A136-26BA0992DB73}"/>
              </a:ext>
            </a:extLst>
          </p:cNvPr>
          <p:cNvSpPr>
            <a:spLocks noChangeArrowheads="1"/>
          </p:cNvSpPr>
          <p:nvPr/>
        </p:nvSpPr>
        <p:spPr bwMode="auto">
          <a:xfrm>
            <a:off x="5486400" y="1487708"/>
            <a:ext cx="3276600" cy="33855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eaLnBrk="0" hangingPunct="0">
              <a:defRPr>
                <a:solidFill>
                  <a:schemeClr val="tx1"/>
                </a:solidFill>
                <a:latin typeface="Arial" panose="020B0604020202020204" pitchFamily="34" charset="0"/>
              </a:defRPr>
            </a:lvl3pPr>
            <a:lvl4pPr eaLnBrk="0" hangingPunct="0">
              <a:defRPr>
                <a:solidFill>
                  <a:schemeClr val="tx1"/>
                </a:solidFill>
                <a:latin typeface="Arial" panose="020B0604020202020204" pitchFamily="34" charset="0"/>
              </a:defRPr>
            </a:lvl4pPr>
            <a:lvl5pPr eaLnBrk="0" hangingPunct="0">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u="sng" dirty="0">
                <a:solidFill>
                  <a:srgbClr val="222222"/>
                </a:solidFill>
                <a:latin typeface="Bahnschrift" panose="020B0502040204020203" pitchFamily="34" charset="0"/>
              </a:rPr>
              <a:t>Plagiarism % for Final Report </a:t>
            </a:r>
            <a:endParaRPr kumimoji="0" lang="en-US" altLang="en-US" sz="1600" i="0" u="sng" strike="noStrike" cap="none" normalizeH="0" baseline="0" dirty="0">
              <a:ln>
                <a:noFill/>
              </a:ln>
              <a:solidFill>
                <a:srgbClr val="222222"/>
              </a:solidFill>
              <a:effectLst/>
              <a:latin typeface="Bahnschrift" panose="020B0502040204020203" pitchFamily="34" charset="0"/>
            </a:endParaRPr>
          </a:p>
        </p:txBody>
      </p:sp>
      <p:pic>
        <p:nvPicPr>
          <p:cNvPr id="8" name="Picture 7">
            <a:extLst>
              <a:ext uri="{FF2B5EF4-FFF2-40B4-BE49-F238E27FC236}">
                <a16:creationId xmlns:a16="http://schemas.microsoft.com/office/drawing/2014/main" id="{AB454B88-293F-4E3C-83D8-9728E5F0E35E}"/>
              </a:ext>
            </a:extLst>
          </p:cNvPr>
          <p:cNvPicPr>
            <a:picLocks noChangeAspect="1"/>
          </p:cNvPicPr>
          <p:nvPr/>
        </p:nvPicPr>
        <p:blipFill>
          <a:blip r:embed="rId3"/>
          <a:stretch>
            <a:fillRect/>
          </a:stretch>
        </p:blipFill>
        <p:spPr>
          <a:xfrm>
            <a:off x="5222347" y="2120430"/>
            <a:ext cx="3394285" cy="43629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432357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a:xfrm>
            <a:off x="704850" y="302238"/>
            <a:ext cx="7848600" cy="944562"/>
          </a:xfrm>
        </p:spPr>
        <p:txBody>
          <a:bodyPr/>
          <a:lstStyle/>
          <a:p>
            <a:pPr eaLnBrk="1" hangingPunct="1"/>
            <a:r>
              <a:rPr lang="en-IN" sz="3200" b="1" dirty="0">
                <a:latin typeface="Bahnschrift" panose="020B0502040204020203" pitchFamily="34" charset="0"/>
                <a:cs typeface="Times New Roman" pitchFamily="18" charset="0"/>
              </a:rPr>
              <a:t>REFERENCES</a:t>
            </a:r>
          </a:p>
        </p:txBody>
      </p:sp>
      <p:sp>
        <p:nvSpPr>
          <p:cNvPr id="11267" name="Content Placeholder 2"/>
          <p:cNvSpPr>
            <a:spLocks noGrp="1"/>
          </p:cNvSpPr>
          <p:nvPr>
            <p:ph idx="1"/>
          </p:nvPr>
        </p:nvSpPr>
        <p:spPr>
          <a:xfrm>
            <a:off x="457200" y="1304562"/>
            <a:ext cx="8343900" cy="5562600"/>
          </a:xfrm>
        </p:spPr>
        <p:txBody>
          <a:bodyPr/>
          <a:lstStyle/>
          <a:p>
            <a:pPr>
              <a:buNone/>
            </a:pPr>
            <a:r>
              <a:rPr lang="en-IN" sz="1300" dirty="0">
                <a:latin typeface="Bahnschrift" panose="020B0502040204020203" pitchFamily="34" charset="0"/>
                <a:cs typeface="Times New Roman" panose="02020603050405020304" pitchFamily="18" charset="0"/>
              </a:rPr>
              <a:t>[1] A </a:t>
            </a:r>
            <a:r>
              <a:rPr lang="en-IN" sz="1300" dirty="0" err="1">
                <a:latin typeface="Bahnschrift" panose="020B0502040204020203" pitchFamily="34" charset="0"/>
                <a:cs typeface="Times New Roman" panose="02020603050405020304" pitchFamily="18" charset="0"/>
              </a:rPr>
              <a:t>Boubrima</a:t>
            </a:r>
            <a:r>
              <a:rPr lang="en-IN" sz="1300" dirty="0">
                <a:latin typeface="Bahnschrift" panose="020B0502040204020203" pitchFamily="34" charset="0"/>
                <a:cs typeface="Times New Roman" panose="02020603050405020304" pitchFamily="18" charset="0"/>
              </a:rPr>
              <a:t>, W </a:t>
            </a:r>
            <a:r>
              <a:rPr lang="en-IN" sz="1300" dirty="0" err="1">
                <a:latin typeface="Bahnschrift" panose="020B0502040204020203" pitchFamily="34" charset="0"/>
                <a:cs typeface="Times New Roman" panose="02020603050405020304" pitchFamily="18" charset="0"/>
              </a:rPr>
              <a:t>Bechkit</a:t>
            </a:r>
            <a:r>
              <a:rPr lang="en-IN" sz="1300" dirty="0">
                <a:latin typeface="Bahnschrift" panose="020B0502040204020203" pitchFamily="34" charset="0"/>
                <a:cs typeface="Times New Roman" panose="02020603050405020304" pitchFamily="18" charset="0"/>
              </a:rPr>
              <a:t>, and H </a:t>
            </a:r>
            <a:r>
              <a:rPr lang="en-IN" sz="1300" dirty="0" err="1">
                <a:latin typeface="Bahnschrift" panose="020B0502040204020203" pitchFamily="34" charset="0"/>
                <a:cs typeface="Times New Roman" panose="02020603050405020304" pitchFamily="18" charset="0"/>
              </a:rPr>
              <a:t>Rivano</a:t>
            </a:r>
            <a:r>
              <a:rPr lang="en-IN" sz="1300" dirty="0">
                <a:latin typeface="Bahnschrift" panose="020B0502040204020203" pitchFamily="34" charset="0"/>
                <a:cs typeface="Times New Roman" panose="02020603050405020304" pitchFamily="18" charset="0"/>
              </a:rPr>
              <a:t> 2017 A new WSN deployment approach for air pollution monitoring, 2017 14th IEEE </a:t>
            </a:r>
            <a:r>
              <a:rPr lang="en-IN" sz="1300" dirty="0" err="1">
                <a:latin typeface="Bahnschrift" panose="020B0502040204020203" pitchFamily="34" charset="0"/>
                <a:cs typeface="Times New Roman" panose="02020603050405020304" pitchFamily="18" charset="0"/>
              </a:rPr>
              <a:t>Annu</a:t>
            </a:r>
            <a:r>
              <a:rPr lang="en-IN" sz="1300" dirty="0">
                <a:latin typeface="Bahnschrift" panose="020B0502040204020203" pitchFamily="34" charset="0"/>
                <a:cs typeface="Times New Roman" panose="02020603050405020304" pitchFamily="18" charset="0"/>
              </a:rPr>
              <a:t>. </a:t>
            </a:r>
            <a:r>
              <a:rPr lang="en-IN" sz="1300" dirty="0" err="1">
                <a:latin typeface="Bahnschrift" panose="020B0502040204020203" pitchFamily="34" charset="0"/>
                <a:cs typeface="Times New Roman" panose="02020603050405020304" pitchFamily="18" charset="0"/>
              </a:rPr>
              <a:t>Consum</a:t>
            </a:r>
            <a:r>
              <a:rPr lang="en-IN" sz="1300" dirty="0">
                <a:latin typeface="Bahnschrift" panose="020B0502040204020203" pitchFamily="34" charset="0"/>
                <a:cs typeface="Times New Roman" panose="02020603050405020304" pitchFamily="18" charset="0"/>
              </a:rPr>
              <a:t>. </a:t>
            </a:r>
            <a:r>
              <a:rPr lang="en-IN" sz="1300" dirty="0" err="1">
                <a:latin typeface="Bahnschrift" panose="020B0502040204020203" pitchFamily="34" charset="0"/>
                <a:cs typeface="Times New Roman" panose="02020603050405020304" pitchFamily="18" charset="0"/>
              </a:rPr>
              <a:t>Commun</a:t>
            </a:r>
            <a:r>
              <a:rPr lang="en-IN" sz="1300" dirty="0">
                <a:latin typeface="Bahnschrift" panose="020B0502040204020203" pitchFamily="34" charset="0"/>
                <a:cs typeface="Times New Roman" panose="02020603050405020304" pitchFamily="18" charset="0"/>
              </a:rPr>
              <a:t>. </a:t>
            </a:r>
            <a:r>
              <a:rPr lang="en-IN" sz="1300" dirty="0" err="1">
                <a:latin typeface="Bahnschrift" panose="020B0502040204020203" pitchFamily="34" charset="0"/>
                <a:cs typeface="Times New Roman" panose="02020603050405020304" pitchFamily="18" charset="0"/>
              </a:rPr>
              <a:t>Netw</a:t>
            </a:r>
            <a:r>
              <a:rPr lang="en-IN" sz="1300" dirty="0">
                <a:latin typeface="Bahnschrift" panose="020B0502040204020203" pitchFamily="34" charset="0"/>
                <a:cs typeface="Times New Roman" panose="02020603050405020304" pitchFamily="18" charset="0"/>
              </a:rPr>
              <a:t>. Conf. CCNC 2017, pp. 455– 460 </a:t>
            </a:r>
          </a:p>
          <a:p>
            <a:pPr>
              <a:buNone/>
            </a:pPr>
            <a:r>
              <a:rPr lang="en-IN" sz="1300" dirty="0">
                <a:latin typeface="Bahnschrift" panose="020B0502040204020203" pitchFamily="34" charset="0"/>
                <a:cs typeface="Times New Roman" panose="02020603050405020304" pitchFamily="18" charset="0"/>
              </a:rPr>
              <a:t>[2] B </a:t>
            </a:r>
            <a:r>
              <a:rPr lang="en-IN" sz="1300" dirty="0" err="1">
                <a:latin typeface="Bahnschrift" panose="020B0502040204020203" pitchFamily="34" charset="0"/>
                <a:cs typeface="Times New Roman" panose="02020603050405020304" pitchFamily="18" charset="0"/>
              </a:rPr>
              <a:t>Bathiya</a:t>
            </a:r>
            <a:r>
              <a:rPr lang="en-IN" sz="1300" dirty="0">
                <a:latin typeface="Bahnschrift" panose="020B0502040204020203" pitchFamily="34" charset="0"/>
                <a:cs typeface="Times New Roman" panose="02020603050405020304" pitchFamily="18" charset="0"/>
              </a:rPr>
              <a:t> 2016 Air Pollution Monitoring Using Wireless Sensor Network 2016 IEEE International WIE Conference on Electrical and Computer Engineering (WIECON-ECE) 19- 21 December 2016 </a:t>
            </a:r>
          </a:p>
          <a:p>
            <a:pPr>
              <a:buNone/>
            </a:pPr>
            <a:r>
              <a:rPr lang="en-IN" sz="1300" dirty="0">
                <a:latin typeface="Bahnschrift" panose="020B0502040204020203" pitchFamily="34" charset="0"/>
                <a:cs typeface="Times New Roman" panose="02020603050405020304" pitchFamily="18" charset="0"/>
              </a:rPr>
              <a:t>[3] A </a:t>
            </a:r>
            <a:r>
              <a:rPr lang="en-IN" sz="1300" dirty="0" err="1">
                <a:latin typeface="Bahnschrift" panose="020B0502040204020203" pitchFamily="34" charset="0"/>
                <a:cs typeface="Times New Roman" panose="02020603050405020304" pitchFamily="18" charset="0"/>
              </a:rPr>
              <a:t>Škraba</a:t>
            </a:r>
            <a:r>
              <a:rPr lang="en-IN" sz="1300" dirty="0">
                <a:latin typeface="Bahnschrift" panose="020B0502040204020203" pitchFamily="34" charset="0"/>
                <a:cs typeface="Times New Roman" panose="02020603050405020304" pitchFamily="18" charset="0"/>
              </a:rPr>
              <a:t>, A </a:t>
            </a:r>
            <a:r>
              <a:rPr lang="en-IN" sz="1300" dirty="0" err="1">
                <a:latin typeface="Bahnschrift" panose="020B0502040204020203" pitchFamily="34" charset="0"/>
                <a:cs typeface="Times New Roman" panose="02020603050405020304" pitchFamily="18" charset="0"/>
              </a:rPr>
              <a:t>Koložvari</a:t>
            </a:r>
            <a:r>
              <a:rPr lang="en-IN" sz="1300" dirty="0">
                <a:latin typeface="Bahnschrift" panose="020B0502040204020203" pitchFamily="34" charset="0"/>
                <a:cs typeface="Times New Roman" panose="02020603050405020304" pitchFamily="18" charset="0"/>
              </a:rPr>
              <a:t>, D </a:t>
            </a:r>
            <a:r>
              <a:rPr lang="en-IN" sz="1300" dirty="0" err="1">
                <a:latin typeface="Bahnschrift" panose="020B0502040204020203" pitchFamily="34" charset="0"/>
                <a:cs typeface="Times New Roman" panose="02020603050405020304" pitchFamily="18" charset="0"/>
              </a:rPr>
              <a:t>Kofjač</a:t>
            </a:r>
            <a:r>
              <a:rPr lang="en-IN" sz="1300" dirty="0">
                <a:latin typeface="Bahnschrift" panose="020B0502040204020203" pitchFamily="34" charset="0"/>
                <a:cs typeface="Times New Roman" panose="02020603050405020304" pitchFamily="18" charset="0"/>
              </a:rPr>
              <a:t>, R </a:t>
            </a:r>
            <a:r>
              <a:rPr lang="en-IN" sz="1300" dirty="0" err="1">
                <a:latin typeface="Bahnschrift" panose="020B0502040204020203" pitchFamily="34" charset="0"/>
                <a:cs typeface="Times New Roman" panose="02020603050405020304" pitchFamily="18" charset="0"/>
              </a:rPr>
              <a:t>Stojanović</a:t>
            </a:r>
            <a:r>
              <a:rPr lang="en-IN" sz="1300" dirty="0">
                <a:latin typeface="Bahnschrift" panose="020B0502040204020203" pitchFamily="34" charset="0"/>
                <a:cs typeface="Times New Roman" panose="02020603050405020304" pitchFamily="18" charset="0"/>
              </a:rPr>
              <a:t>, V </a:t>
            </a:r>
            <a:r>
              <a:rPr lang="en-IN" sz="1300" dirty="0" err="1">
                <a:latin typeface="Bahnschrift" panose="020B0502040204020203" pitchFamily="34" charset="0"/>
                <a:cs typeface="Times New Roman" panose="02020603050405020304" pitchFamily="18" charset="0"/>
              </a:rPr>
              <a:t>Stanovov</a:t>
            </a:r>
            <a:r>
              <a:rPr lang="en-IN" sz="1300" dirty="0">
                <a:latin typeface="Bahnschrift" panose="020B0502040204020203" pitchFamily="34" charset="0"/>
                <a:cs typeface="Times New Roman" panose="02020603050405020304" pitchFamily="18" charset="0"/>
              </a:rPr>
              <a:t>, and E </a:t>
            </a:r>
            <a:r>
              <a:rPr lang="en-IN" sz="1300" dirty="0" err="1">
                <a:latin typeface="Bahnschrift" panose="020B0502040204020203" pitchFamily="34" charset="0"/>
                <a:cs typeface="Times New Roman" panose="02020603050405020304" pitchFamily="18" charset="0"/>
              </a:rPr>
              <a:t>Semenkin</a:t>
            </a:r>
            <a:r>
              <a:rPr lang="en-IN" sz="1300" dirty="0">
                <a:latin typeface="Bahnschrift" panose="020B0502040204020203" pitchFamily="34" charset="0"/>
                <a:cs typeface="Times New Roman" panose="02020603050405020304" pitchFamily="18" charset="0"/>
              </a:rPr>
              <a:t> 2016 Streaming pulse data to the cloud with </a:t>
            </a:r>
            <a:r>
              <a:rPr lang="en-IN" sz="1300" dirty="0" err="1">
                <a:latin typeface="Bahnschrift" panose="020B0502040204020203" pitchFamily="34" charset="0"/>
                <a:cs typeface="Times New Roman" panose="02020603050405020304" pitchFamily="18" charset="0"/>
              </a:rPr>
              <a:t>bluetooth</a:t>
            </a:r>
            <a:r>
              <a:rPr lang="en-IN" sz="1300" dirty="0">
                <a:latin typeface="Bahnschrift" panose="020B0502040204020203" pitchFamily="34" charset="0"/>
                <a:cs typeface="Times New Roman" panose="02020603050405020304" pitchFamily="18" charset="0"/>
              </a:rPr>
              <a:t> le or NODEMCU ESP8266 2016 5th </a:t>
            </a:r>
            <a:r>
              <a:rPr lang="en-IN" sz="1300" dirty="0" err="1">
                <a:latin typeface="Bahnschrift" panose="020B0502040204020203" pitchFamily="34" charset="0"/>
                <a:cs typeface="Times New Roman" panose="02020603050405020304" pitchFamily="18" charset="0"/>
              </a:rPr>
              <a:t>Mediterr</a:t>
            </a:r>
            <a:r>
              <a:rPr lang="en-IN" sz="1300" dirty="0">
                <a:latin typeface="Bahnschrift" panose="020B0502040204020203" pitchFamily="34" charset="0"/>
                <a:cs typeface="Times New Roman" panose="02020603050405020304" pitchFamily="18" charset="0"/>
              </a:rPr>
              <a:t>. Conf. Embed. </a:t>
            </a:r>
            <a:r>
              <a:rPr lang="en-IN" sz="1300" dirty="0" err="1">
                <a:latin typeface="Bahnschrift" panose="020B0502040204020203" pitchFamily="34" charset="0"/>
                <a:cs typeface="Times New Roman" panose="02020603050405020304" pitchFamily="18" charset="0"/>
              </a:rPr>
              <a:t>Comput</a:t>
            </a:r>
            <a:r>
              <a:rPr lang="en-IN" sz="1300" dirty="0">
                <a:latin typeface="Bahnschrift" panose="020B0502040204020203" pitchFamily="34" charset="0"/>
                <a:cs typeface="Times New Roman" panose="02020603050405020304" pitchFamily="18" charset="0"/>
              </a:rPr>
              <a:t>. MECO 2016 - Incl. </a:t>
            </a:r>
            <a:r>
              <a:rPr lang="en-IN" sz="1300" dirty="0" err="1">
                <a:latin typeface="Bahnschrift" panose="020B0502040204020203" pitchFamily="34" charset="0"/>
                <a:cs typeface="Times New Roman" panose="02020603050405020304" pitchFamily="18" charset="0"/>
              </a:rPr>
              <a:t>ECyPS</a:t>
            </a:r>
            <a:r>
              <a:rPr lang="en-IN" sz="1300" dirty="0">
                <a:latin typeface="Bahnschrift" panose="020B0502040204020203" pitchFamily="34" charset="0"/>
                <a:cs typeface="Times New Roman" panose="02020603050405020304" pitchFamily="18" charset="0"/>
              </a:rPr>
              <a:t> 2016, BIOENG.MED 2016, MECO Student </a:t>
            </a:r>
            <a:r>
              <a:rPr lang="en-IN" sz="1300" dirty="0" err="1">
                <a:latin typeface="Bahnschrift" panose="020B0502040204020203" pitchFamily="34" charset="0"/>
                <a:cs typeface="Times New Roman" panose="02020603050405020304" pitchFamily="18" charset="0"/>
              </a:rPr>
              <a:t>Chall</a:t>
            </a:r>
            <a:r>
              <a:rPr lang="en-IN" sz="1300" dirty="0">
                <a:latin typeface="Bahnschrift" panose="020B0502040204020203" pitchFamily="34" charset="0"/>
                <a:cs typeface="Times New Roman" panose="02020603050405020304" pitchFamily="18" charset="0"/>
              </a:rPr>
              <a:t>. 2016, pp. 428–431, 2016 </a:t>
            </a:r>
          </a:p>
          <a:p>
            <a:pPr>
              <a:buNone/>
            </a:pPr>
            <a:r>
              <a:rPr lang="en-IN" sz="1300" dirty="0">
                <a:latin typeface="Bahnschrift" panose="020B0502040204020203" pitchFamily="34" charset="0"/>
                <a:cs typeface="Times New Roman" panose="02020603050405020304" pitchFamily="18" charset="0"/>
              </a:rPr>
              <a:t>[4] K </a:t>
            </a:r>
            <a:r>
              <a:rPr lang="en-IN" sz="1300" dirty="0" err="1">
                <a:latin typeface="Bahnschrift" panose="020B0502040204020203" pitchFamily="34" charset="0"/>
                <a:cs typeface="Times New Roman" panose="02020603050405020304" pitchFamily="18" charset="0"/>
              </a:rPr>
              <a:t>Keshamoni</a:t>
            </a:r>
            <a:r>
              <a:rPr lang="en-IN" sz="1300" dirty="0">
                <a:latin typeface="Bahnschrift" panose="020B0502040204020203" pitchFamily="34" charset="0"/>
                <a:cs typeface="Times New Roman" panose="02020603050405020304" pitchFamily="18" charset="0"/>
              </a:rPr>
              <a:t> and S Hemanth 2017 Smart gas level monitoring, booking &amp; gas leakage detector over </a:t>
            </a:r>
            <a:r>
              <a:rPr lang="en-IN" sz="1300" dirty="0" err="1">
                <a:latin typeface="Bahnschrift" panose="020B0502040204020203" pitchFamily="34" charset="0"/>
                <a:cs typeface="Times New Roman" panose="02020603050405020304" pitchFamily="18" charset="0"/>
              </a:rPr>
              <a:t>iot</a:t>
            </a:r>
            <a:r>
              <a:rPr lang="en-IN" sz="1300" dirty="0">
                <a:latin typeface="Bahnschrift" panose="020B0502040204020203" pitchFamily="34" charset="0"/>
                <a:cs typeface="Times New Roman" panose="02020603050405020304" pitchFamily="18" charset="0"/>
              </a:rPr>
              <a:t> Proc. - 7th IEEE Int. Adv. </a:t>
            </a:r>
            <a:r>
              <a:rPr lang="en-IN" sz="1300" dirty="0" err="1">
                <a:latin typeface="Bahnschrift" panose="020B0502040204020203" pitchFamily="34" charset="0"/>
                <a:cs typeface="Times New Roman" panose="02020603050405020304" pitchFamily="18" charset="0"/>
              </a:rPr>
              <a:t>Comput</a:t>
            </a:r>
            <a:r>
              <a:rPr lang="en-IN" sz="1300" dirty="0">
                <a:latin typeface="Bahnschrift" panose="020B0502040204020203" pitchFamily="34" charset="0"/>
                <a:cs typeface="Times New Roman" panose="02020603050405020304" pitchFamily="18" charset="0"/>
              </a:rPr>
              <a:t>. Conf. IACC 2017, pp. 330–332 </a:t>
            </a:r>
          </a:p>
          <a:p>
            <a:pPr>
              <a:buNone/>
            </a:pPr>
            <a:r>
              <a:rPr lang="en-IN" sz="1300" dirty="0">
                <a:latin typeface="Bahnschrift" panose="020B0502040204020203" pitchFamily="34" charset="0"/>
                <a:cs typeface="Times New Roman" panose="02020603050405020304" pitchFamily="18" charset="0"/>
              </a:rPr>
              <a:t>[5] D </a:t>
            </a:r>
            <a:r>
              <a:rPr lang="en-IN" sz="1300" dirty="0" err="1">
                <a:latin typeface="Bahnschrift" panose="020B0502040204020203" pitchFamily="34" charset="0"/>
                <a:cs typeface="Times New Roman" panose="02020603050405020304" pitchFamily="18" charset="0"/>
              </a:rPr>
              <a:t>Spirjakin</a:t>
            </a:r>
            <a:r>
              <a:rPr lang="en-IN" sz="1300" dirty="0">
                <a:latin typeface="Bahnschrift" panose="020B0502040204020203" pitchFamily="34" charset="0"/>
                <a:cs typeface="Times New Roman" panose="02020603050405020304" pitchFamily="18" charset="0"/>
              </a:rPr>
              <a:t>, A M Baranov, and V </a:t>
            </a:r>
            <a:r>
              <a:rPr lang="en-IN" sz="1300" dirty="0" err="1">
                <a:latin typeface="Bahnschrift" panose="020B0502040204020203" pitchFamily="34" charset="0"/>
                <a:cs typeface="Times New Roman" panose="02020603050405020304" pitchFamily="18" charset="0"/>
              </a:rPr>
              <a:t>Sleptsov</a:t>
            </a:r>
            <a:r>
              <a:rPr lang="en-IN" sz="1300" dirty="0">
                <a:latin typeface="Bahnschrift" panose="020B0502040204020203" pitchFamily="34" charset="0"/>
                <a:cs typeface="Times New Roman" panose="02020603050405020304" pitchFamily="18" charset="0"/>
              </a:rPr>
              <a:t> 2015 Design of smart dust sensor node for combustible gas leakage monitoring Proc. 2015 Fed. Conf. </a:t>
            </a:r>
            <a:r>
              <a:rPr lang="en-IN" sz="1300" dirty="0" err="1">
                <a:latin typeface="Bahnschrift" panose="020B0502040204020203" pitchFamily="34" charset="0"/>
                <a:cs typeface="Times New Roman" panose="02020603050405020304" pitchFamily="18" charset="0"/>
              </a:rPr>
              <a:t>Comput</a:t>
            </a:r>
            <a:r>
              <a:rPr lang="en-IN" sz="1300" dirty="0">
                <a:latin typeface="Bahnschrift" panose="020B0502040204020203" pitchFamily="34" charset="0"/>
                <a:cs typeface="Times New Roman" panose="02020603050405020304" pitchFamily="18" charset="0"/>
              </a:rPr>
              <a:t>. Sci. Inf. Syst. </a:t>
            </a:r>
            <a:r>
              <a:rPr lang="en-IN" sz="1300" dirty="0" err="1">
                <a:latin typeface="Bahnschrift" panose="020B0502040204020203" pitchFamily="34" charset="0"/>
                <a:cs typeface="Times New Roman" panose="02020603050405020304" pitchFamily="18" charset="0"/>
              </a:rPr>
              <a:t>FedCSIS</a:t>
            </a:r>
            <a:r>
              <a:rPr lang="en-IN" sz="1300" dirty="0">
                <a:latin typeface="Bahnschrift" panose="020B0502040204020203" pitchFamily="34" charset="0"/>
                <a:cs typeface="Times New Roman" panose="02020603050405020304" pitchFamily="18" charset="0"/>
              </a:rPr>
              <a:t> 2015, vol. 5, pp. 1279–1283, 2015 </a:t>
            </a:r>
          </a:p>
          <a:p>
            <a:pPr>
              <a:buNone/>
            </a:pPr>
            <a:r>
              <a:rPr lang="en-IN" sz="1300" dirty="0">
                <a:latin typeface="Bahnschrift" panose="020B0502040204020203" pitchFamily="34" charset="0"/>
                <a:cs typeface="Times New Roman" panose="02020603050405020304" pitchFamily="18" charset="0"/>
              </a:rPr>
              <a:t>[6] </a:t>
            </a:r>
            <a:r>
              <a:rPr lang="en-US" sz="1300" dirty="0">
                <a:latin typeface="Bahnschrift" panose="020B0502040204020203" pitchFamily="34" charset="0"/>
                <a:cs typeface="Times New Roman" panose="02020603050405020304" pitchFamily="18" charset="0"/>
              </a:rPr>
              <a:t>Anil H. </a:t>
            </a:r>
            <a:r>
              <a:rPr lang="en-US" sz="1300" dirty="0" err="1">
                <a:latin typeface="Bahnschrift" panose="020B0502040204020203" pitchFamily="34" charset="0"/>
                <a:cs typeface="Times New Roman" panose="02020603050405020304" pitchFamily="18" charset="0"/>
              </a:rPr>
              <a:t>Sonune</a:t>
            </a:r>
            <a:r>
              <a:rPr lang="en-US" sz="1300" dirty="0">
                <a:latin typeface="Bahnschrift" panose="020B0502040204020203" pitchFamily="34" charset="0"/>
                <a:cs typeface="Times New Roman" panose="02020603050405020304" pitchFamily="18" charset="0"/>
              </a:rPr>
              <a:t>, </a:t>
            </a:r>
            <a:r>
              <a:rPr lang="en-US" sz="1300" dirty="0" err="1">
                <a:latin typeface="Bahnschrift" panose="020B0502040204020203" pitchFamily="34" charset="0"/>
                <a:cs typeface="Times New Roman" panose="02020603050405020304" pitchFamily="18" charset="0"/>
              </a:rPr>
              <a:t>S.M.Hambarde</a:t>
            </a:r>
            <a:r>
              <a:rPr lang="en-US" sz="1300" dirty="0">
                <a:latin typeface="Bahnschrift" panose="020B0502040204020203" pitchFamily="34" charset="0"/>
                <a:cs typeface="Times New Roman" panose="02020603050405020304" pitchFamily="18" charset="0"/>
              </a:rPr>
              <a:t>,-" Monitoring and Controlling of Air Pollution Using Intelligent Control System",- International Journal of Scientific Engineering and Technology ISSN: 2277-1581,Volume No.4 Issue No5, pp: 310-313.</a:t>
            </a:r>
            <a:endParaRPr lang="en-IN" sz="1300" dirty="0">
              <a:latin typeface="Bahnschrift" panose="020B0502040204020203" pitchFamily="34" charset="0"/>
              <a:cs typeface="Times New Roman" panose="02020603050405020304" pitchFamily="18" charset="0"/>
            </a:endParaRPr>
          </a:p>
          <a:p>
            <a:pPr>
              <a:buNone/>
            </a:pPr>
            <a:r>
              <a:rPr lang="en-IN" sz="1300" dirty="0">
                <a:latin typeface="Bahnschrift" panose="020B0502040204020203" pitchFamily="34" charset="0"/>
                <a:cs typeface="Times New Roman" panose="02020603050405020304" pitchFamily="18" charset="0"/>
              </a:rPr>
              <a:t>[7] </a:t>
            </a:r>
            <a:r>
              <a:rPr lang="en-IN" sz="1300" dirty="0" err="1">
                <a:latin typeface="Bahnschrift" panose="020B0502040204020203" pitchFamily="34" charset="0"/>
                <a:cs typeface="Times New Roman" panose="02020603050405020304" pitchFamily="18" charset="0"/>
              </a:rPr>
              <a:t>Nikheel</a:t>
            </a:r>
            <a:r>
              <a:rPr lang="en-IN" sz="1300" dirty="0">
                <a:latin typeface="Bahnschrift" panose="020B0502040204020203" pitchFamily="34" charset="0"/>
                <a:cs typeface="Times New Roman" panose="02020603050405020304" pitchFamily="18" charset="0"/>
              </a:rPr>
              <a:t> A. Chourasia, Surekha P. </a:t>
            </a:r>
            <a:r>
              <a:rPr lang="en-IN" sz="1300" dirty="0" err="1">
                <a:latin typeface="Bahnschrift" panose="020B0502040204020203" pitchFamily="34" charset="0"/>
                <a:cs typeface="Times New Roman" panose="02020603050405020304" pitchFamily="18" charset="0"/>
              </a:rPr>
              <a:t>Washimkar</a:t>
            </a:r>
            <a:r>
              <a:rPr lang="en-IN" sz="1300" dirty="0">
                <a:latin typeface="Bahnschrift" panose="020B0502040204020203" pitchFamily="34" charset="0"/>
                <a:cs typeface="Times New Roman" panose="02020603050405020304" pitchFamily="18" charset="0"/>
              </a:rPr>
              <a:t>," </a:t>
            </a:r>
            <a:r>
              <a:rPr lang="en-IN" sz="1300" dirty="0" err="1">
                <a:latin typeface="Bahnschrift" panose="020B0502040204020203" pitchFamily="34" charset="0"/>
                <a:cs typeface="Times New Roman" panose="02020603050405020304" pitchFamily="18" charset="0"/>
              </a:rPr>
              <a:t>ZigBeeBased</a:t>
            </a:r>
            <a:r>
              <a:rPr lang="en-IN" sz="1300" dirty="0">
                <a:latin typeface="Bahnschrift" panose="020B0502040204020203" pitchFamily="34" charset="0"/>
                <a:cs typeface="Times New Roman" panose="02020603050405020304" pitchFamily="18" charset="0"/>
              </a:rPr>
              <a:t> Wireless Air Pollution Monitoring" </a:t>
            </a:r>
            <a:r>
              <a:rPr lang="en-IN" sz="1300" dirty="0" err="1">
                <a:latin typeface="Bahnschrift" panose="020B0502040204020203" pitchFamily="34" charset="0"/>
                <a:cs typeface="Times New Roman" panose="02020603050405020304" pitchFamily="18" charset="0"/>
              </a:rPr>
              <a:t>InternationalConference</a:t>
            </a:r>
            <a:r>
              <a:rPr lang="en-IN" sz="1300" dirty="0">
                <a:latin typeface="Bahnschrift" panose="020B0502040204020203" pitchFamily="34" charset="0"/>
                <a:cs typeface="Times New Roman" panose="02020603050405020304" pitchFamily="18" charset="0"/>
              </a:rPr>
              <a:t> on Computing and Control Engineering(ICCCE 2012), 12 &amp; 13 April, 2012</a:t>
            </a:r>
          </a:p>
          <a:p>
            <a:pPr>
              <a:buNone/>
            </a:pPr>
            <a:r>
              <a:rPr lang="en-IN" sz="1300" dirty="0">
                <a:latin typeface="Bahnschrift" panose="020B0502040204020203" pitchFamily="34" charset="0"/>
                <a:cs typeface="Times New Roman" panose="02020603050405020304" pitchFamily="18" charset="0"/>
              </a:rPr>
              <a:t>[8] </a:t>
            </a:r>
            <a:r>
              <a:rPr lang="en-IN" sz="1300" dirty="0" err="1">
                <a:latin typeface="Bahnschrift" panose="020B0502040204020203" pitchFamily="34" charset="0"/>
                <a:cs typeface="Times New Roman" panose="02020603050405020304" pitchFamily="18" charset="0"/>
              </a:rPr>
              <a:t>Luay</a:t>
            </a:r>
            <a:r>
              <a:rPr lang="en-IN" sz="1300" dirty="0">
                <a:latin typeface="Bahnschrift" panose="020B0502040204020203" pitchFamily="34" charset="0"/>
                <a:cs typeface="Times New Roman" panose="02020603050405020304" pitchFamily="18" charset="0"/>
              </a:rPr>
              <a:t> </a:t>
            </a:r>
            <a:r>
              <a:rPr lang="en-IN" sz="1300" dirty="0" err="1">
                <a:latin typeface="Bahnschrift" panose="020B0502040204020203" pitchFamily="34" charset="0"/>
                <a:cs typeface="Times New Roman" panose="02020603050405020304" pitchFamily="18" charset="0"/>
              </a:rPr>
              <a:t>Friwan</a:t>
            </a:r>
            <a:r>
              <a:rPr lang="en-IN" sz="1300" dirty="0">
                <a:latin typeface="Bahnschrift" panose="020B0502040204020203" pitchFamily="34" charset="0"/>
                <a:cs typeface="Times New Roman" panose="02020603050405020304" pitchFamily="18" charset="0"/>
              </a:rPr>
              <a:t>, </a:t>
            </a:r>
            <a:r>
              <a:rPr lang="en-IN" sz="1300" dirty="0" err="1">
                <a:latin typeface="Bahnschrift" panose="020B0502040204020203" pitchFamily="34" charset="0"/>
                <a:cs typeface="Times New Roman" panose="02020603050405020304" pitchFamily="18" charset="0"/>
              </a:rPr>
              <a:t>Khaldon</a:t>
            </a:r>
            <a:r>
              <a:rPr lang="en-IN" sz="1300" dirty="0">
                <a:latin typeface="Bahnschrift" panose="020B0502040204020203" pitchFamily="34" charset="0"/>
                <a:cs typeface="Times New Roman" panose="02020603050405020304" pitchFamily="18" charset="0"/>
              </a:rPr>
              <a:t> </a:t>
            </a:r>
            <a:r>
              <a:rPr lang="en-IN" sz="1300" dirty="0" err="1">
                <a:latin typeface="Bahnschrift" panose="020B0502040204020203" pitchFamily="34" charset="0"/>
                <a:cs typeface="Times New Roman" panose="02020603050405020304" pitchFamily="18" charset="0"/>
              </a:rPr>
              <a:t>Lweesy</a:t>
            </a:r>
            <a:r>
              <a:rPr lang="en-IN" sz="1300" dirty="0">
                <a:latin typeface="Bahnschrift" panose="020B0502040204020203" pitchFamily="34" charset="0"/>
                <a:cs typeface="Times New Roman" panose="02020603050405020304" pitchFamily="18" charset="0"/>
              </a:rPr>
              <a:t> , Aya Bani-Salma , Nour Mani. “A Wireless Home Safety Gas Leakage Detection System”, IEEE 2011. </a:t>
            </a:r>
          </a:p>
          <a:p>
            <a:pPr>
              <a:buNone/>
            </a:pPr>
            <a:r>
              <a:rPr lang="en-IN" sz="1300" dirty="0">
                <a:latin typeface="Bahnschrift" panose="020B0502040204020203" pitchFamily="34" charset="0"/>
                <a:cs typeface="Times New Roman" panose="02020603050405020304" pitchFamily="18" charset="0"/>
              </a:rPr>
              <a:t>[9] Ankit </a:t>
            </a:r>
            <a:r>
              <a:rPr lang="en-IN" sz="1300" dirty="0" err="1">
                <a:latin typeface="Bahnschrift" panose="020B0502040204020203" pitchFamily="34" charset="0"/>
                <a:cs typeface="Times New Roman" panose="02020603050405020304" pitchFamily="18" charset="0"/>
              </a:rPr>
              <a:t>Sood</a:t>
            </a:r>
            <a:r>
              <a:rPr lang="en-IN" sz="1300" dirty="0">
                <a:latin typeface="Bahnschrift" panose="020B0502040204020203" pitchFamily="34" charset="0"/>
                <a:cs typeface="Times New Roman" panose="02020603050405020304" pitchFamily="18" charset="0"/>
              </a:rPr>
              <a:t>, </a:t>
            </a:r>
            <a:r>
              <a:rPr lang="en-IN" sz="1300" dirty="0" err="1">
                <a:latin typeface="Bahnschrift" panose="020B0502040204020203" pitchFamily="34" charset="0"/>
                <a:cs typeface="Times New Roman" panose="02020603050405020304" pitchFamily="18" charset="0"/>
              </a:rPr>
              <a:t>Babalu</a:t>
            </a:r>
            <a:r>
              <a:rPr lang="en-IN" sz="1300" dirty="0">
                <a:latin typeface="Bahnschrift" panose="020B0502040204020203" pitchFamily="34" charset="0"/>
                <a:cs typeface="Times New Roman" panose="02020603050405020304" pitchFamily="18" charset="0"/>
              </a:rPr>
              <a:t> </a:t>
            </a:r>
            <a:r>
              <a:rPr lang="en-IN" sz="1300" dirty="0" err="1">
                <a:latin typeface="Bahnschrift" panose="020B0502040204020203" pitchFamily="34" charset="0"/>
                <a:cs typeface="Times New Roman" panose="02020603050405020304" pitchFamily="18" charset="0"/>
              </a:rPr>
              <a:t>Sonkar</a:t>
            </a:r>
            <a:r>
              <a:rPr lang="en-IN" sz="1300" dirty="0">
                <a:latin typeface="Bahnschrift" panose="020B0502040204020203" pitchFamily="34" charset="0"/>
                <a:cs typeface="Times New Roman" panose="02020603050405020304" pitchFamily="18" charset="0"/>
              </a:rPr>
              <a:t>, Atul Ranjan, Ameer Faisal, “Microcontroller Based LPG Gas Leakage </a:t>
            </a:r>
            <a:r>
              <a:rPr lang="en-IN" sz="1300" dirty="0" err="1">
                <a:latin typeface="Bahnschrift" panose="020B0502040204020203" pitchFamily="34" charset="0"/>
                <a:cs typeface="Times New Roman" panose="02020603050405020304" pitchFamily="18" charset="0"/>
              </a:rPr>
              <a:t>DetectorUsinbg</a:t>
            </a:r>
            <a:r>
              <a:rPr lang="en-IN" sz="1300" dirty="0">
                <a:latin typeface="Bahnschrift" panose="020B0502040204020203" pitchFamily="34" charset="0"/>
                <a:cs typeface="Times New Roman" panose="02020603050405020304" pitchFamily="18" charset="0"/>
              </a:rPr>
              <a:t> GSM Module, International Journal of Electrical and Electronics Research, Vol.3 , Issue.2 , pp: (264-269) ,Month: April- June 2015.</a:t>
            </a:r>
          </a:p>
          <a:p>
            <a:pPr>
              <a:buNone/>
            </a:pPr>
            <a:r>
              <a:rPr lang="en-IN" sz="1300" dirty="0">
                <a:latin typeface="Bahnschrift" panose="020B0502040204020203" pitchFamily="34" charset="0"/>
                <a:cs typeface="Times New Roman" panose="02020603050405020304" pitchFamily="18" charset="0"/>
              </a:rPr>
              <a:t>[10] </a:t>
            </a:r>
            <a:r>
              <a:rPr lang="en-IN" sz="1300" dirty="0" err="1">
                <a:latin typeface="Bahnschrift" panose="020B0502040204020203" pitchFamily="34" charset="0"/>
                <a:cs typeface="Times New Roman" panose="02020603050405020304" pitchFamily="18" charset="0"/>
              </a:rPr>
              <a:t>D.Yaswanth</a:t>
            </a:r>
            <a:r>
              <a:rPr lang="en-IN" sz="1300" dirty="0">
                <a:latin typeface="Bahnschrift" panose="020B0502040204020203" pitchFamily="34" charset="0"/>
                <a:cs typeface="Times New Roman" panose="02020603050405020304" pitchFamily="18" charset="0"/>
              </a:rPr>
              <a:t>, Dr Syed Umar,-" A Study on Pollution Monitoring system </a:t>
            </a:r>
            <a:r>
              <a:rPr lang="en-IN" sz="1300" dirty="0" err="1">
                <a:latin typeface="Bahnschrift" panose="020B0502040204020203" pitchFamily="34" charset="0"/>
                <a:cs typeface="Times New Roman" panose="02020603050405020304" pitchFamily="18" charset="0"/>
              </a:rPr>
              <a:t>inWireless</a:t>
            </a:r>
            <a:r>
              <a:rPr lang="en-IN" sz="1300" dirty="0">
                <a:latin typeface="Bahnschrift" panose="020B0502040204020203" pitchFamily="34" charset="0"/>
                <a:cs typeface="Times New Roman" panose="02020603050405020304" pitchFamily="18" charset="0"/>
              </a:rPr>
              <a:t> Sensor Networks",-</a:t>
            </a:r>
            <a:r>
              <a:rPr lang="en-IN" sz="1300" dirty="0" err="1">
                <a:latin typeface="Bahnschrift" panose="020B0502040204020203" pitchFamily="34" charset="0"/>
                <a:cs typeface="Times New Roman" panose="02020603050405020304" pitchFamily="18" charset="0"/>
              </a:rPr>
              <a:t>D.Yaswanth</a:t>
            </a:r>
            <a:r>
              <a:rPr lang="en-IN" sz="1300" dirty="0">
                <a:latin typeface="Bahnschrift" panose="020B0502040204020203" pitchFamily="34" charset="0"/>
                <a:cs typeface="Times New Roman" panose="02020603050405020304" pitchFamily="18" charset="0"/>
              </a:rPr>
              <a:t> et al | IJCSET |September 2013 | Vol 3, Issue 9, 324-328.</a:t>
            </a:r>
          </a:p>
        </p:txBody>
      </p:sp>
      <p:pic>
        <p:nvPicPr>
          <p:cNvPr id="11268" name="Picture 4" descr="SRMIST.JPG"/>
          <p:cNvPicPr>
            <a:picLocks noChangeAspect="1"/>
          </p:cNvPicPr>
          <p:nvPr/>
        </p:nvPicPr>
        <p:blipFill>
          <a:blip r:embed="rId3" cstate="print"/>
          <a:srcRect/>
          <a:stretch>
            <a:fillRect/>
          </a:stretch>
        </p:blipFill>
        <p:spPr bwMode="auto">
          <a:xfrm>
            <a:off x="152399" y="228600"/>
            <a:ext cx="1575481" cy="533400"/>
          </a:xfrm>
          <a:prstGeom prst="rect">
            <a:avLst/>
          </a:prstGeom>
          <a:noFill/>
          <a:ln w="9525">
            <a:noFill/>
            <a:miter lim="800000"/>
            <a:headEnd/>
            <a:tailEnd/>
          </a:ln>
        </p:spPr>
      </p:pic>
      <p:sp>
        <p:nvSpPr>
          <p:cNvPr id="2" name="Slide Number Placeholder 1"/>
          <p:cNvSpPr>
            <a:spLocks noGrp="1"/>
          </p:cNvSpPr>
          <p:nvPr>
            <p:ph type="sldNum" sz="quarter" idx="12"/>
          </p:nvPr>
        </p:nvSpPr>
        <p:spPr/>
        <p:txBody>
          <a:bodyPr/>
          <a:lstStyle/>
          <a:p>
            <a:pPr>
              <a:defRPr/>
            </a:pPr>
            <a:fld id="{0C3744A3-FC98-44CB-A20B-34E7365870A3}" type="slidenum">
              <a:rPr lang="en-US" smtClean="0"/>
              <a:pPr>
                <a:defRPr/>
              </a:pPr>
              <a:t>26</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a:xfrm>
            <a:off x="635706" y="373737"/>
            <a:ext cx="8229600" cy="1143000"/>
          </a:xfrm>
        </p:spPr>
        <p:txBody>
          <a:bodyPr/>
          <a:lstStyle/>
          <a:p>
            <a:r>
              <a:rPr lang="en-IN" sz="2800" b="1" dirty="0">
                <a:latin typeface="Bahnschrift" panose="020B0502040204020203" pitchFamily="34" charset="0"/>
                <a:cs typeface="Times New Roman" pitchFamily="18" charset="0"/>
              </a:rPr>
              <a:t>EXISTING SYSTEM</a:t>
            </a:r>
            <a:br>
              <a:rPr lang="en-IN" sz="2800" b="1" dirty="0">
                <a:latin typeface="Bahnschrift" panose="020B0502040204020203" pitchFamily="34" charset="0"/>
                <a:cs typeface="Times New Roman" pitchFamily="18" charset="0"/>
              </a:rPr>
            </a:br>
            <a:r>
              <a:rPr kumimoji="0" lang="en-US" sz="2400" u="sng" kern="1200" dirty="0">
                <a:solidFill>
                  <a:schemeClr val="dk1"/>
                </a:solidFill>
                <a:latin typeface="Bahnschrift" panose="020B0502040204020203" pitchFamily="34" charset="0"/>
                <a:ea typeface="+mn-ea"/>
                <a:cs typeface="Times New Roman" pitchFamily="18" charset="0"/>
              </a:rPr>
              <a:t>IOT Based Industry Quality Monitoring Syste</a:t>
            </a:r>
            <a:r>
              <a:rPr lang="en-US" sz="2400" u="sng" kern="1200" dirty="0">
                <a:solidFill>
                  <a:schemeClr val="dk1"/>
                </a:solidFill>
                <a:latin typeface="Bahnschrift" panose="020B0502040204020203" pitchFamily="34" charset="0"/>
                <a:ea typeface="+mn-ea"/>
                <a:cs typeface="Times New Roman" pitchFamily="18" charset="0"/>
              </a:rPr>
              <a:t>m</a:t>
            </a:r>
            <a:br>
              <a:rPr kumimoji="0" lang="en-US" sz="2800" b="1" kern="1200" dirty="0">
                <a:solidFill>
                  <a:schemeClr val="dk1"/>
                </a:solidFill>
                <a:latin typeface="Bahnschrift" panose="020B0502040204020203" pitchFamily="34" charset="0"/>
                <a:ea typeface="+mn-ea"/>
                <a:cs typeface="Times New Roman" pitchFamily="18" charset="0"/>
              </a:rPr>
            </a:br>
            <a:endParaRPr lang="en-IN" sz="2800" b="1" dirty="0">
              <a:latin typeface="Bahnschrift" panose="020B0502040204020203" pitchFamily="34" charset="0"/>
              <a:cs typeface="Times New Roman" pitchFamily="18" charset="0"/>
            </a:endParaRPr>
          </a:p>
        </p:txBody>
      </p:sp>
      <p:pic>
        <p:nvPicPr>
          <p:cNvPr id="6149" name="Picture 4" descr="SRMIST.JPG"/>
          <p:cNvPicPr>
            <a:picLocks noChangeAspect="1"/>
          </p:cNvPicPr>
          <p:nvPr/>
        </p:nvPicPr>
        <p:blipFill>
          <a:blip r:embed="rId2" cstate="print"/>
          <a:srcRect/>
          <a:stretch>
            <a:fillRect/>
          </a:stretch>
        </p:blipFill>
        <p:spPr bwMode="auto">
          <a:xfrm>
            <a:off x="152400" y="152400"/>
            <a:ext cx="1371600" cy="533400"/>
          </a:xfrm>
          <a:prstGeom prst="rect">
            <a:avLst/>
          </a:prstGeom>
          <a:noFill/>
          <a:ln w="9525">
            <a:noFill/>
            <a:miter lim="800000"/>
            <a:headEnd/>
            <a:tailEnd/>
          </a:ln>
        </p:spPr>
      </p:pic>
      <p:sp>
        <p:nvSpPr>
          <p:cNvPr id="2" name="Slide Number Placeholder 1"/>
          <p:cNvSpPr>
            <a:spLocks noGrp="1"/>
          </p:cNvSpPr>
          <p:nvPr>
            <p:ph type="sldNum" sz="quarter" idx="12"/>
          </p:nvPr>
        </p:nvSpPr>
        <p:spPr/>
        <p:txBody>
          <a:bodyPr/>
          <a:lstStyle/>
          <a:p>
            <a:pPr>
              <a:defRPr/>
            </a:pPr>
            <a:fld id="{0C3744A3-FC98-44CB-A20B-34E7365870A3}" type="slidenum">
              <a:rPr lang="en-US" smtClean="0"/>
              <a:pPr>
                <a:defRPr/>
              </a:pPr>
              <a:t>3</a:t>
            </a:fld>
            <a:endParaRPr lang="en-US"/>
          </a:p>
        </p:txBody>
      </p:sp>
      <p:sp>
        <p:nvSpPr>
          <p:cNvPr id="6" name="Rectangle 3">
            <a:extLst>
              <a:ext uri="{FF2B5EF4-FFF2-40B4-BE49-F238E27FC236}">
                <a16:creationId xmlns:a16="http://schemas.microsoft.com/office/drawing/2014/main" id="{0BCBADE9-E853-480F-A4DB-A9948329A8F6}"/>
              </a:ext>
            </a:extLst>
          </p:cNvPr>
          <p:cNvSpPr txBox="1">
            <a:spLocks noChangeArrowheads="1"/>
          </p:cNvSpPr>
          <p:nvPr/>
        </p:nvSpPr>
        <p:spPr bwMode="auto">
          <a:xfrm>
            <a:off x="247650" y="4024454"/>
            <a:ext cx="8648700" cy="4953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cs typeface="+mn-cs"/>
              </a:defRPr>
            </a:lvl2pPr>
            <a:lvl3pPr marL="1143000" indent="-228600" algn="l" rtl="0" eaLnBrk="1" fontAlgn="base" hangingPunct="1">
              <a:spcBef>
                <a:spcPct val="20000"/>
              </a:spcBef>
              <a:spcAft>
                <a:spcPct val="0"/>
              </a:spcAft>
              <a:buChar char="•"/>
              <a:defRPr sz="2400">
                <a:solidFill>
                  <a:schemeClr val="tx1"/>
                </a:solidFill>
                <a:latin typeface="+mn-lt"/>
                <a:cs typeface="+mn-cs"/>
              </a:defRPr>
            </a:lvl3pPr>
            <a:lvl4pPr marL="1600200" indent="-228600" algn="l" rtl="0" eaLnBrk="1" fontAlgn="base" hangingPunct="1">
              <a:spcBef>
                <a:spcPct val="20000"/>
              </a:spcBef>
              <a:spcAft>
                <a:spcPct val="0"/>
              </a:spcAft>
              <a:buChar char="–"/>
              <a:defRPr sz="2000">
                <a:solidFill>
                  <a:schemeClr val="tx1"/>
                </a:solidFill>
                <a:latin typeface="+mn-lt"/>
                <a:cs typeface="+mn-cs"/>
              </a:defRPr>
            </a:lvl4pPr>
            <a:lvl5pPr marL="2057400" indent="-228600" algn="l" rtl="0" eaLnBrk="1" fontAlgn="base" hangingPunct="1">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marL="628650" indent="-285750" algn="just">
              <a:spcAft>
                <a:spcPts val="800"/>
              </a:spcAft>
            </a:pPr>
            <a:r>
              <a:rPr lang="en-US" sz="1800" dirty="0">
                <a:latin typeface="Times New Roman" panose="02020603050405020304" pitchFamily="18" charset="0"/>
                <a:cs typeface="Times New Roman" panose="02020603050405020304" pitchFamily="18" charset="0"/>
              </a:rPr>
              <a:t>The development of pollution monitoring system with deployment of intelligent sensors is being carried out. </a:t>
            </a:r>
          </a:p>
          <a:p>
            <a:pPr marL="628650" indent="-285750" algn="just">
              <a:spcAft>
                <a:spcPts val="800"/>
              </a:spcAft>
            </a:pPr>
            <a:r>
              <a:rPr lang="en-US" sz="1800" dirty="0">
                <a:latin typeface="Times New Roman" panose="02020603050405020304" pitchFamily="18" charset="0"/>
                <a:cs typeface="Times New Roman" panose="02020603050405020304" pitchFamily="18" charset="0"/>
              </a:rPr>
              <a:t>Monitoring the gas leakage level is achieved. </a:t>
            </a:r>
          </a:p>
          <a:p>
            <a:pPr marL="628650" indent="-285750" algn="just">
              <a:spcAft>
                <a:spcPts val="800"/>
              </a:spcAft>
            </a:pPr>
            <a:r>
              <a:rPr lang="en-US" sz="1800" dirty="0">
                <a:latin typeface="Times New Roman" panose="02020603050405020304" pitchFamily="18" charset="0"/>
                <a:cs typeface="Times New Roman" panose="02020603050405020304" pitchFamily="18" charset="0"/>
              </a:rPr>
              <a:t>Analysis of the data is simplified thereby enabling ease of monitoring. </a:t>
            </a:r>
          </a:p>
          <a:p>
            <a:pPr marL="628650" indent="-285750" algn="just">
              <a:spcAft>
                <a:spcPts val="800"/>
              </a:spcAft>
            </a:pPr>
            <a:r>
              <a:rPr lang="en-US" sz="1800" dirty="0">
                <a:latin typeface="Times New Roman" panose="02020603050405020304" pitchFamily="18" charset="0"/>
                <a:cs typeface="Times New Roman" panose="02020603050405020304" pitchFamily="18" charset="0"/>
              </a:rPr>
              <a:t>Alerts can be triggered in case of drastic deterioration of air quality using Raspberry Pi based gas detection system - detect the presence of toxic gases respectively</a:t>
            </a:r>
            <a:endParaRPr lang="en-IN" sz="1100" kern="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2185F79B-8557-4B9A-9B58-6EF086E768D1}"/>
              </a:ext>
            </a:extLst>
          </p:cNvPr>
          <p:cNvSpPr txBox="1"/>
          <p:nvPr/>
        </p:nvSpPr>
        <p:spPr>
          <a:xfrm>
            <a:off x="567124" y="1513915"/>
            <a:ext cx="2996333" cy="400110"/>
          </a:xfrm>
          <a:prstGeom prst="rect">
            <a:avLst/>
          </a:prstGeom>
          <a:noFill/>
        </p:spPr>
        <p:txBody>
          <a:bodyPr wrap="none" rtlCol="0">
            <a:spAutoFit/>
          </a:bodyPr>
          <a:lstStyle/>
          <a:p>
            <a:pPr algn="ctr"/>
            <a:r>
              <a:rPr lang="en-US" sz="2000" dirty="0">
                <a:latin typeface="Bahnschrift" panose="020B0502040204020203" pitchFamily="34" charset="0"/>
                <a:cs typeface="Times New Roman" panose="02020603050405020304" pitchFamily="18" charset="0"/>
              </a:rPr>
              <a:t>Architecture Description</a:t>
            </a:r>
            <a:endParaRPr lang="en-IN" sz="2000" dirty="0">
              <a:latin typeface="Bahnschrift" panose="020B0502040204020203"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100A0EF5-FAD6-4E6B-8D4B-B174D505C087}"/>
              </a:ext>
            </a:extLst>
          </p:cNvPr>
          <p:cNvSpPr txBox="1"/>
          <p:nvPr/>
        </p:nvSpPr>
        <p:spPr>
          <a:xfrm>
            <a:off x="567124" y="3497841"/>
            <a:ext cx="1640193" cy="400110"/>
          </a:xfrm>
          <a:prstGeom prst="rect">
            <a:avLst/>
          </a:prstGeom>
          <a:noFill/>
        </p:spPr>
        <p:txBody>
          <a:bodyPr wrap="none" rtlCol="0">
            <a:spAutoFit/>
          </a:bodyPr>
          <a:lstStyle/>
          <a:p>
            <a:pPr algn="ctr"/>
            <a:r>
              <a:rPr lang="en-US" sz="2000" dirty="0">
                <a:latin typeface="Bahnschrift" panose="020B0502040204020203" pitchFamily="34" charset="0"/>
                <a:cs typeface="Times New Roman" panose="02020603050405020304" pitchFamily="18" charset="0"/>
              </a:rPr>
              <a:t>Methodology</a:t>
            </a:r>
            <a:endParaRPr lang="en-IN" sz="2000" dirty="0">
              <a:latin typeface="Bahnschrift" panose="020B0502040204020203" pitchFamily="34" charset="0"/>
              <a:cs typeface="Times New Roman" panose="02020603050405020304" pitchFamily="18" charset="0"/>
            </a:endParaRPr>
          </a:p>
        </p:txBody>
      </p:sp>
      <p:sp>
        <p:nvSpPr>
          <p:cNvPr id="9" name="Rectangle 3">
            <a:extLst>
              <a:ext uri="{FF2B5EF4-FFF2-40B4-BE49-F238E27FC236}">
                <a16:creationId xmlns:a16="http://schemas.microsoft.com/office/drawing/2014/main" id="{3EFAFDAA-D0AF-47B8-A43A-460556F5E4A7}"/>
              </a:ext>
            </a:extLst>
          </p:cNvPr>
          <p:cNvSpPr txBox="1">
            <a:spLocks noChangeArrowheads="1"/>
          </p:cNvSpPr>
          <p:nvPr/>
        </p:nvSpPr>
        <p:spPr bwMode="auto">
          <a:xfrm>
            <a:off x="228600" y="1941763"/>
            <a:ext cx="8534400" cy="18727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cs typeface="+mn-cs"/>
              </a:defRPr>
            </a:lvl2pPr>
            <a:lvl3pPr marL="1143000" indent="-228600" algn="l" rtl="0" eaLnBrk="1" fontAlgn="base" hangingPunct="1">
              <a:spcBef>
                <a:spcPct val="20000"/>
              </a:spcBef>
              <a:spcAft>
                <a:spcPct val="0"/>
              </a:spcAft>
              <a:buChar char="•"/>
              <a:defRPr sz="2400">
                <a:solidFill>
                  <a:schemeClr val="tx1"/>
                </a:solidFill>
                <a:latin typeface="+mn-lt"/>
                <a:cs typeface="+mn-cs"/>
              </a:defRPr>
            </a:lvl3pPr>
            <a:lvl4pPr marL="1600200" indent="-228600" algn="l" rtl="0" eaLnBrk="1" fontAlgn="base" hangingPunct="1">
              <a:spcBef>
                <a:spcPct val="20000"/>
              </a:spcBef>
              <a:spcAft>
                <a:spcPct val="0"/>
              </a:spcAft>
              <a:buChar char="–"/>
              <a:defRPr sz="2000">
                <a:solidFill>
                  <a:schemeClr val="tx1"/>
                </a:solidFill>
                <a:latin typeface="+mn-lt"/>
                <a:cs typeface="+mn-cs"/>
              </a:defRPr>
            </a:lvl4pPr>
            <a:lvl5pPr marL="2057400" indent="-228600" algn="l" rtl="0" eaLnBrk="1" fontAlgn="base" hangingPunct="1">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marL="628650" indent="-285750" algn="just">
              <a:spcAft>
                <a:spcPts val="800"/>
              </a:spcAft>
            </a:pPr>
            <a:r>
              <a:rPr lang="en-US" sz="1800" kern="0" dirty="0">
                <a:latin typeface="Times New Roman" panose="02020603050405020304" pitchFamily="18" charset="0"/>
                <a:ea typeface="Calibri" panose="020F0502020204030204" pitchFamily="34" charset="0"/>
                <a:cs typeface="Times New Roman" panose="02020603050405020304" pitchFamily="18" charset="0"/>
              </a:rPr>
              <a:t>Sensor monitoring pollution level and Monitoring the gas leakage level which updates to the given server.</a:t>
            </a:r>
          </a:p>
          <a:p>
            <a:pPr marL="628650" indent="-285750" algn="just">
              <a:spcAft>
                <a:spcPts val="800"/>
              </a:spcAft>
            </a:pPr>
            <a:r>
              <a:rPr lang="en-US" sz="1800" kern="0" dirty="0">
                <a:latin typeface="Times New Roman" panose="02020603050405020304" pitchFamily="18" charset="0"/>
                <a:ea typeface="Calibri" panose="020F0502020204030204" pitchFamily="34" charset="0"/>
                <a:cs typeface="Times New Roman" panose="02020603050405020304" pitchFamily="18" charset="0"/>
              </a:rPr>
              <a:t>Monitors the gas leakage level using Raspberry Pi. The real time data obtained from the different sensors which sense’s the different concentration of gases. </a:t>
            </a:r>
            <a:endParaRPr lang="en-IN" sz="1800" kern="0" dirty="0">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1" y="227572"/>
            <a:ext cx="8229600" cy="1143000"/>
          </a:xfrm>
        </p:spPr>
        <p:txBody>
          <a:bodyPr/>
          <a:lstStyle/>
          <a:p>
            <a:r>
              <a:rPr lang="en-US" sz="2600" b="1" dirty="0">
                <a:latin typeface="Bahnschrift" panose="020B0502040204020203" pitchFamily="34" charset="0"/>
                <a:cs typeface="Times New Roman" panose="02020603050405020304" pitchFamily="18" charset="0"/>
              </a:rPr>
              <a:t>RESULT OF THE SYSTEM</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4</a:t>
            </a:fld>
            <a:endParaRPr lang="en-US"/>
          </a:p>
        </p:txBody>
      </p:sp>
      <p:pic>
        <p:nvPicPr>
          <p:cNvPr id="5" name="Picture 4" descr="SRMIST.JPG">
            <a:extLst>
              <a:ext uri="{FF2B5EF4-FFF2-40B4-BE49-F238E27FC236}">
                <a16:creationId xmlns:a16="http://schemas.microsoft.com/office/drawing/2014/main" id="{EAD375B1-F0C3-4671-B85A-8483E41E97A6}"/>
              </a:ext>
            </a:extLst>
          </p:cNvPr>
          <p:cNvPicPr>
            <a:picLocks noChangeAspect="1"/>
          </p:cNvPicPr>
          <p:nvPr/>
        </p:nvPicPr>
        <p:blipFill>
          <a:blip r:embed="rId2" cstate="print"/>
          <a:srcRect/>
          <a:stretch>
            <a:fillRect/>
          </a:stretch>
        </p:blipFill>
        <p:spPr bwMode="auto">
          <a:xfrm>
            <a:off x="152399" y="228600"/>
            <a:ext cx="1575481" cy="533400"/>
          </a:xfrm>
          <a:prstGeom prst="rect">
            <a:avLst/>
          </a:prstGeom>
          <a:noFill/>
          <a:ln w="9525">
            <a:noFill/>
            <a:miter lim="800000"/>
            <a:headEnd/>
            <a:tailEnd/>
          </a:ln>
        </p:spPr>
      </p:pic>
      <p:sp>
        <p:nvSpPr>
          <p:cNvPr id="6" name="Rectangle 3">
            <a:extLst>
              <a:ext uri="{FF2B5EF4-FFF2-40B4-BE49-F238E27FC236}">
                <a16:creationId xmlns:a16="http://schemas.microsoft.com/office/drawing/2014/main" id="{1CB6B1BD-CF63-4E01-B641-1D7E3DC3AA9E}"/>
              </a:ext>
            </a:extLst>
          </p:cNvPr>
          <p:cNvSpPr txBox="1">
            <a:spLocks noChangeArrowheads="1"/>
          </p:cNvSpPr>
          <p:nvPr/>
        </p:nvSpPr>
        <p:spPr bwMode="auto">
          <a:xfrm>
            <a:off x="304801" y="758484"/>
            <a:ext cx="8686800" cy="18727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cs typeface="+mn-cs"/>
              </a:defRPr>
            </a:lvl2pPr>
            <a:lvl3pPr marL="1143000" indent="-228600" algn="l" rtl="0" eaLnBrk="1" fontAlgn="base" hangingPunct="1">
              <a:spcBef>
                <a:spcPct val="20000"/>
              </a:spcBef>
              <a:spcAft>
                <a:spcPct val="0"/>
              </a:spcAft>
              <a:buChar char="•"/>
              <a:defRPr sz="2400">
                <a:solidFill>
                  <a:schemeClr val="tx1"/>
                </a:solidFill>
                <a:latin typeface="+mn-lt"/>
                <a:cs typeface="+mn-cs"/>
              </a:defRPr>
            </a:lvl3pPr>
            <a:lvl4pPr marL="1600200" indent="-228600" algn="l" rtl="0" eaLnBrk="1" fontAlgn="base" hangingPunct="1">
              <a:spcBef>
                <a:spcPct val="20000"/>
              </a:spcBef>
              <a:spcAft>
                <a:spcPct val="0"/>
              </a:spcAft>
              <a:buChar char="–"/>
              <a:defRPr sz="2000">
                <a:solidFill>
                  <a:schemeClr val="tx1"/>
                </a:solidFill>
                <a:latin typeface="+mn-lt"/>
                <a:cs typeface="+mn-cs"/>
              </a:defRPr>
            </a:lvl4pPr>
            <a:lvl5pPr marL="2057400" indent="-228600" algn="l" rtl="0" eaLnBrk="1" fontAlgn="base" hangingPunct="1">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a:spcAft>
                <a:spcPts val="1000"/>
              </a:spcAft>
            </a:pPr>
            <a:endParaRPr lang="en-US" sz="1750" dirty="0">
              <a:effectLst/>
              <a:latin typeface="Bahnschrift" panose="020B0502040204020203" pitchFamily="34" charset="0"/>
              <a:ea typeface="Times New Roman" panose="02020603050405020304" pitchFamily="18" charset="0"/>
              <a:cs typeface="Times New Roman" panose="02020603050405020304" pitchFamily="18" charset="0"/>
            </a:endParaRPr>
          </a:p>
          <a:p>
            <a:pPr>
              <a:spcAft>
                <a:spcPts val="1000"/>
              </a:spcAft>
            </a:pPr>
            <a:r>
              <a:rPr lang="en-US" sz="1750" dirty="0">
                <a:effectLst/>
                <a:latin typeface="Bahnschrift" panose="020B0502040204020203" pitchFamily="34" charset="0"/>
                <a:ea typeface="Times New Roman" panose="02020603050405020304" pitchFamily="18" charset="0"/>
                <a:cs typeface="Times New Roman" panose="02020603050405020304" pitchFamily="18" charset="0"/>
              </a:rPr>
              <a:t>Able to monitor and identify the changes.</a:t>
            </a:r>
          </a:p>
          <a:p>
            <a:pPr>
              <a:spcAft>
                <a:spcPts val="1000"/>
              </a:spcAft>
            </a:pPr>
            <a:r>
              <a:rPr lang="en-US" sz="1750" dirty="0">
                <a:effectLst/>
                <a:latin typeface="Bahnschrift" panose="020B0502040204020203" pitchFamily="34" charset="0"/>
                <a:ea typeface="Times New Roman" panose="02020603050405020304" pitchFamily="18" charset="0"/>
                <a:cs typeface="Times New Roman" panose="02020603050405020304" pitchFamily="18" charset="0"/>
              </a:rPr>
              <a:t>This work demonstrates a gas leak detection system with real time location system based on WSNs.</a:t>
            </a:r>
          </a:p>
          <a:p>
            <a:pPr>
              <a:spcAft>
                <a:spcPts val="1000"/>
              </a:spcAft>
            </a:pPr>
            <a:r>
              <a:rPr lang="en-US" sz="1750" dirty="0">
                <a:effectLst/>
                <a:latin typeface="Bahnschrift" panose="020B0502040204020203" pitchFamily="34" charset="0"/>
                <a:ea typeface="Times New Roman" panose="02020603050405020304" pitchFamily="18" charset="0"/>
                <a:cs typeface="Times New Roman" panose="02020603050405020304" pitchFamily="18" charset="0"/>
              </a:rPr>
              <a:t>This IOT based Smart Industry Monitoring system gives real-time monitoring.</a:t>
            </a:r>
          </a:p>
          <a:p>
            <a:pPr>
              <a:spcAft>
                <a:spcPts val="1000"/>
              </a:spcAft>
            </a:pPr>
            <a:r>
              <a:rPr lang="en-US" sz="1750" dirty="0">
                <a:effectLst/>
                <a:latin typeface="Bahnschrift" panose="020B0502040204020203" pitchFamily="34" charset="0"/>
                <a:ea typeface="Times New Roman" panose="02020603050405020304" pitchFamily="18" charset="0"/>
                <a:cs typeface="Times New Roman" panose="02020603050405020304" pitchFamily="18" charset="0"/>
              </a:rPr>
              <a:t>Temperature, humidity, level of chemicals, also detects the Leakage of gas, </a:t>
            </a:r>
          </a:p>
          <a:p>
            <a:pPr>
              <a:spcAft>
                <a:spcPts val="1000"/>
              </a:spcAft>
            </a:pPr>
            <a:endParaRPr lang="en-US" sz="1750" dirty="0">
              <a:effectLst/>
              <a:latin typeface="Bahnschrift" panose="020B0502040204020203" pitchFamily="34" charset="0"/>
              <a:ea typeface="Times New Roman" panose="02020603050405020304" pitchFamily="18" charset="0"/>
              <a:cs typeface="Times New Roman" panose="02020603050405020304" pitchFamily="18" charset="0"/>
            </a:endParaRPr>
          </a:p>
          <a:p>
            <a:pPr>
              <a:spcAft>
                <a:spcPts val="1000"/>
              </a:spcAft>
            </a:pPr>
            <a:endParaRPr lang="en-IN" sz="1750" dirty="0">
              <a:effectLst/>
              <a:latin typeface="Bahnschrift" panose="020B0502040204020203" pitchFamily="34" charset="0"/>
              <a:ea typeface="Times New Roman" panose="02020603050405020304" pitchFamily="18" charset="0"/>
              <a:cs typeface="Times New Roman" panose="02020603050405020304" pitchFamily="18" charset="0"/>
            </a:endParaRPr>
          </a:p>
        </p:txBody>
      </p:sp>
      <p:sp>
        <p:nvSpPr>
          <p:cNvPr id="9" name="Title 1">
            <a:extLst>
              <a:ext uri="{FF2B5EF4-FFF2-40B4-BE49-F238E27FC236}">
                <a16:creationId xmlns:a16="http://schemas.microsoft.com/office/drawing/2014/main" id="{0E3C8FA0-ED90-4E82-9EF7-1E225C0C5329}"/>
              </a:ext>
            </a:extLst>
          </p:cNvPr>
          <p:cNvSpPr txBox="1">
            <a:spLocks/>
          </p:cNvSpPr>
          <p:nvPr/>
        </p:nvSpPr>
        <p:spPr bwMode="auto">
          <a:xfrm>
            <a:off x="476956" y="3145429"/>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2400" b="1" kern="0" dirty="0">
                <a:latin typeface="Bahnschrift" panose="020B0502040204020203" pitchFamily="34" charset="0"/>
                <a:cs typeface="Times New Roman" panose="02020603050405020304" pitchFamily="18" charset="0"/>
              </a:rPr>
              <a:t>CHALLENGES TO BE ADDRESSED</a:t>
            </a:r>
          </a:p>
        </p:txBody>
      </p:sp>
      <p:sp>
        <p:nvSpPr>
          <p:cNvPr id="11" name="TextBox 10">
            <a:extLst>
              <a:ext uri="{FF2B5EF4-FFF2-40B4-BE49-F238E27FC236}">
                <a16:creationId xmlns:a16="http://schemas.microsoft.com/office/drawing/2014/main" id="{0EF773E7-BA3A-414D-9D22-912A85D5D98C}"/>
              </a:ext>
            </a:extLst>
          </p:cNvPr>
          <p:cNvSpPr txBox="1"/>
          <p:nvPr/>
        </p:nvSpPr>
        <p:spPr>
          <a:xfrm>
            <a:off x="290689" y="4189507"/>
            <a:ext cx="8509000" cy="1964640"/>
          </a:xfrm>
          <a:prstGeom prst="rect">
            <a:avLst/>
          </a:prstGeom>
          <a:noFill/>
        </p:spPr>
        <p:txBody>
          <a:bodyPr wrap="square">
            <a:spAutoFit/>
          </a:bodyPr>
          <a:lstStyle/>
          <a:p>
            <a:pPr marL="342900" indent="-342900" algn="just">
              <a:spcAft>
                <a:spcPts val="1000"/>
              </a:spcAft>
              <a:buFont typeface="Wingdings" panose="05000000000000000000" pitchFamily="2" charset="2"/>
              <a:buChar char=""/>
            </a:pPr>
            <a:r>
              <a:rPr lang="en-US" sz="1750" dirty="0">
                <a:effectLst/>
                <a:latin typeface="Bahnschrift" panose="020B0502040204020203" pitchFamily="34" charset="0"/>
                <a:ea typeface="Times New Roman" panose="02020603050405020304" pitchFamily="18" charset="0"/>
                <a:cs typeface="Times New Roman" panose="02020603050405020304" pitchFamily="18" charset="0"/>
              </a:rPr>
              <a:t>Need a internet connections to access from anywhere in the world without cannot access | </a:t>
            </a:r>
            <a:r>
              <a:rPr lang="en-US" sz="1750" dirty="0" err="1">
                <a:effectLst/>
                <a:latin typeface="Bahnschrift" panose="020B0502040204020203" pitchFamily="34" charset="0"/>
                <a:ea typeface="Times New Roman" panose="02020603050405020304" pitchFamily="18" charset="0"/>
                <a:cs typeface="Times New Roman" panose="02020603050405020304" pitchFamily="18" charset="0"/>
              </a:rPr>
              <a:t>Wifi</a:t>
            </a:r>
            <a:r>
              <a:rPr lang="en-US" sz="1750" dirty="0">
                <a:effectLst/>
                <a:latin typeface="Bahnschrift" panose="020B0502040204020203" pitchFamily="34" charset="0"/>
                <a:ea typeface="Times New Roman" panose="02020603050405020304" pitchFamily="18" charset="0"/>
                <a:cs typeface="Times New Roman" panose="02020603050405020304" pitchFamily="18" charset="0"/>
              </a:rPr>
              <a:t> has limited range Speed of the most wireless network</a:t>
            </a:r>
            <a:endParaRPr lang="en-IN" sz="1750" dirty="0">
              <a:effectLst/>
              <a:latin typeface="Bahnschrift" panose="020B0502040204020203" pitchFamily="34" charset="0"/>
              <a:ea typeface="Times New Roman" panose="02020603050405020304" pitchFamily="18" charset="0"/>
              <a:cs typeface="Times New Roman" panose="02020603050405020304" pitchFamily="18" charset="0"/>
            </a:endParaRPr>
          </a:p>
          <a:p>
            <a:pPr marL="342900" lvl="0" indent="-342900" algn="just">
              <a:buFont typeface="Wingdings" panose="05000000000000000000" pitchFamily="2" charset="2"/>
              <a:buChar char=""/>
            </a:pPr>
            <a:r>
              <a:rPr lang="en-US" sz="1750" dirty="0">
                <a:effectLst/>
                <a:latin typeface="Bahnschrift" panose="020B0502040204020203" pitchFamily="34" charset="0"/>
                <a:ea typeface="Times New Roman" panose="02020603050405020304" pitchFamily="18" charset="0"/>
                <a:cs typeface="Times New Roman" panose="02020603050405020304" pitchFamily="18" charset="0"/>
              </a:rPr>
              <a:t>Range affected by varies medium and slower than the cable.</a:t>
            </a:r>
            <a:endParaRPr lang="en-IN" sz="1750" dirty="0">
              <a:effectLst/>
              <a:latin typeface="Bahnschrift" panose="020B0502040204020203" pitchFamily="34" charset="0"/>
              <a:ea typeface="Times New Roman" panose="02020603050405020304" pitchFamily="18" charset="0"/>
              <a:cs typeface="Times New Roman" panose="02020603050405020304" pitchFamily="18" charset="0"/>
            </a:endParaRPr>
          </a:p>
          <a:p>
            <a:pPr marL="342900" lvl="0" indent="-342900" algn="just">
              <a:spcAft>
                <a:spcPts val="1000"/>
              </a:spcAft>
              <a:buFont typeface="Wingdings" panose="05000000000000000000" pitchFamily="2" charset="2"/>
              <a:buChar char=""/>
            </a:pPr>
            <a:r>
              <a:rPr lang="en-US" sz="1750" dirty="0">
                <a:effectLst/>
                <a:latin typeface="Bahnschrift" panose="020B0502040204020203" pitchFamily="34" charset="0"/>
                <a:ea typeface="Times New Roman" panose="02020603050405020304" pitchFamily="18" charset="0"/>
                <a:cs typeface="Times New Roman" panose="02020603050405020304" pitchFamily="18" charset="0"/>
              </a:rPr>
              <a:t>Comparisons of particulate measurements are also problematic to measure </a:t>
            </a:r>
          </a:p>
          <a:p>
            <a:pPr marL="342900" lvl="0" indent="-342900" algn="just">
              <a:spcAft>
                <a:spcPts val="1000"/>
              </a:spcAft>
              <a:buFont typeface="Wingdings" panose="05000000000000000000" pitchFamily="2" charset="2"/>
              <a:buChar char=""/>
            </a:pPr>
            <a:r>
              <a:rPr lang="en-US" sz="1750" dirty="0">
                <a:latin typeface="Bahnschrift" panose="020B0502040204020203" pitchFamily="34" charset="0"/>
                <a:ea typeface="Times New Roman" panose="02020603050405020304" pitchFamily="18" charset="0"/>
                <a:cs typeface="Times New Roman" panose="02020603050405020304" pitchFamily="18" charset="0"/>
              </a:rPr>
              <a:t>R</a:t>
            </a:r>
            <a:r>
              <a:rPr lang="en-US" sz="1750" dirty="0">
                <a:effectLst/>
                <a:latin typeface="Bahnschrift" panose="020B0502040204020203" pitchFamily="34" charset="0"/>
                <a:ea typeface="Times New Roman" panose="02020603050405020304" pitchFamily="18" charset="0"/>
                <a:cs typeface="Times New Roman" panose="02020603050405020304" pitchFamily="18" charset="0"/>
              </a:rPr>
              <a:t>ange of reference-equivalent methods available and the limitations, in many ways, of the reference method itself.</a:t>
            </a:r>
            <a:endParaRPr lang="en-IN" sz="1750" dirty="0">
              <a:effectLst/>
              <a:latin typeface="Bahnschrift" panose="020B0502040204020203"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5648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23158"/>
            <a:ext cx="8229600" cy="1143000"/>
          </a:xfrm>
        </p:spPr>
        <p:txBody>
          <a:bodyPr/>
          <a:lstStyle/>
          <a:p>
            <a:r>
              <a:rPr lang="en-US" sz="2800" b="1" dirty="0">
                <a:latin typeface="Bahnschrift" panose="020B0502040204020203" pitchFamily="34" charset="0"/>
                <a:cs typeface="Times New Roman" pitchFamily="18" charset="0"/>
              </a:rPr>
              <a:t>PROPOSED PROJECT SUMMARY </a:t>
            </a:r>
          </a:p>
        </p:txBody>
      </p:sp>
      <p:sp>
        <p:nvSpPr>
          <p:cNvPr id="3" name="Content Placeholder 2"/>
          <p:cNvSpPr>
            <a:spLocks noGrp="1"/>
          </p:cNvSpPr>
          <p:nvPr>
            <p:ph idx="1"/>
          </p:nvPr>
        </p:nvSpPr>
        <p:spPr>
          <a:xfrm>
            <a:off x="330200" y="1466158"/>
            <a:ext cx="8475133" cy="4797425"/>
          </a:xfrm>
        </p:spPr>
        <p:txBody>
          <a:bodyPr/>
          <a:lstStyle/>
          <a:p>
            <a:pPr algn="just"/>
            <a:r>
              <a:rPr lang="en-US" sz="1800" dirty="0">
                <a:solidFill>
                  <a:srgbClr val="000000"/>
                </a:solidFill>
                <a:latin typeface="Times New Roman" panose="02020603050405020304" pitchFamily="18" charset="0"/>
                <a:cs typeface="Times New Roman" panose="02020603050405020304" pitchFamily="18" charset="0"/>
              </a:rPr>
              <a:t>A</a:t>
            </a:r>
            <a:r>
              <a:rPr lang="en-US" sz="1800" dirty="0">
                <a:solidFill>
                  <a:srgbClr val="000000"/>
                </a:solidFill>
                <a:effectLst/>
                <a:latin typeface="Times New Roman" panose="02020603050405020304" pitchFamily="18" charset="0"/>
                <a:cs typeface="Times New Roman" panose="02020603050405020304" pitchFamily="18" charset="0"/>
              </a:rPr>
              <a:t> prototype of </a:t>
            </a:r>
            <a:r>
              <a:rPr lang="en-US" sz="1800" b="1" dirty="0">
                <a:solidFill>
                  <a:srgbClr val="000000"/>
                </a:solidFill>
                <a:effectLst/>
                <a:latin typeface="Times New Roman" panose="02020603050405020304" pitchFamily="18" charset="0"/>
                <a:cs typeface="Times New Roman" panose="02020603050405020304" pitchFamily="18" charset="0"/>
              </a:rPr>
              <a:t>IoT Based Smart Industry Monitoring and Alerting System </a:t>
            </a:r>
            <a:r>
              <a:rPr lang="en-US" sz="1800" dirty="0">
                <a:solidFill>
                  <a:srgbClr val="000000"/>
                </a:solidFill>
                <a:effectLst/>
                <a:latin typeface="Times New Roman" panose="02020603050405020304" pitchFamily="18" charset="0"/>
                <a:cs typeface="Times New Roman" panose="02020603050405020304" pitchFamily="18" charset="0"/>
              </a:rPr>
              <a:t>to monitor, locate and successively alert gas leaks of a complex factory thus,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controlling the pollution. </a:t>
            </a:r>
          </a:p>
          <a:p>
            <a:pPr algn="just"/>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proposed model - has two server sections one is factory server and another one is TNPCB server. Sensors are used to monitor the pollution level and update to both factory and also TNPCB Server respectively.</a:t>
            </a:r>
          </a:p>
          <a:p>
            <a:pPr algn="just"/>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aims at analyzing the type of industry, studying the nature of processes involved and identifying the probability of gas leakage. In addition to gas leakage, fuel leakage can also be addressed. </a:t>
            </a:r>
          </a:p>
          <a:p>
            <a:pPr algn="just"/>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Potential points can be identified and corresponding sensors can be installed which can monitor and record the data. </a:t>
            </a:r>
          </a:p>
          <a:p>
            <a:pPr algn="just"/>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a:t>
            </a:r>
            <a:r>
              <a:rPr lang="en-US" sz="1800" dirty="0">
                <a:latin typeface="Times New Roman" panose="02020603050405020304" pitchFamily="18" charset="0"/>
                <a:ea typeface="Calibri" panose="020F0502020204030204" pitchFamily="34" charset="0"/>
                <a:cs typeface="Times New Roman" panose="02020603050405020304" pitchFamily="18" charset="0"/>
              </a:rPr>
              <a:t>obtained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data is being sent to Cloud which facilitates monitoring by authorized personnel in TNPCB. Initiating preventive actions by alarms in case of any abnormalities found in the received data. Thus, by regulating their actions successively. </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5</a:t>
            </a:fld>
            <a:endParaRPr lang="en-US"/>
          </a:p>
        </p:txBody>
      </p:sp>
      <p:pic>
        <p:nvPicPr>
          <p:cNvPr id="5" name="Picture 4" descr="SRMIST.JPG">
            <a:extLst>
              <a:ext uri="{FF2B5EF4-FFF2-40B4-BE49-F238E27FC236}">
                <a16:creationId xmlns:a16="http://schemas.microsoft.com/office/drawing/2014/main" id="{C38F74B3-37B8-4920-A09D-7AD26057826E}"/>
              </a:ext>
            </a:extLst>
          </p:cNvPr>
          <p:cNvPicPr>
            <a:picLocks noChangeAspect="1"/>
          </p:cNvPicPr>
          <p:nvPr/>
        </p:nvPicPr>
        <p:blipFill>
          <a:blip r:embed="rId2" cstate="print"/>
          <a:srcRect/>
          <a:stretch>
            <a:fillRect/>
          </a:stretch>
        </p:blipFill>
        <p:spPr bwMode="auto">
          <a:xfrm>
            <a:off x="152399" y="228600"/>
            <a:ext cx="1575481" cy="533400"/>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705859"/>
            <a:ext cx="8915400" cy="1143000"/>
          </a:xfrm>
        </p:spPr>
        <p:txBody>
          <a:bodyPr/>
          <a:lstStyle/>
          <a:p>
            <a:r>
              <a:rPr lang="en-US" sz="2800" b="1" dirty="0">
                <a:latin typeface="Bahnschrift" panose="020B0502040204020203" pitchFamily="34" charset="0"/>
                <a:cs typeface="Times New Roman" pitchFamily="18" charset="0"/>
              </a:rPr>
              <a:t>SOFTWARE AND HARDWARE </a:t>
            </a:r>
            <a:br>
              <a:rPr lang="en-US" sz="2800" b="1" dirty="0">
                <a:latin typeface="Bahnschrift" panose="020B0502040204020203" pitchFamily="34" charset="0"/>
                <a:cs typeface="Times New Roman" pitchFamily="18" charset="0"/>
              </a:rPr>
            </a:br>
            <a:r>
              <a:rPr lang="en-US" sz="2800" b="1" dirty="0">
                <a:latin typeface="Bahnschrift" panose="020B0502040204020203" pitchFamily="34" charset="0"/>
                <a:cs typeface="Times New Roman" pitchFamily="18" charset="0"/>
              </a:rPr>
              <a:t>SPECIFICATION </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6</a:t>
            </a:fld>
            <a:endParaRPr lang="en-US"/>
          </a:p>
        </p:txBody>
      </p:sp>
      <p:pic>
        <p:nvPicPr>
          <p:cNvPr id="5" name="Picture 4" descr="SRMIST.JPG">
            <a:extLst>
              <a:ext uri="{FF2B5EF4-FFF2-40B4-BE49-F238E27FC236}">
                <a16:creationId xmlns:a16="http://schemas.microsoft.com/office/drawing/2014/main" id="{0B83299C-7A86-4CA5-BC61-AC1E00EA2F4E}"/>
              </a:ext>
            </a:extLst>
          </p:cNvPr>
          <p:cNvPicPr>
            <a:picLocks noChangeAspect="1"/>
          </p:cNvPicPr>
          <p:nvPr/>
        </p:nvPicPr>
        <p:blipFill>
          <a:blip r:embed="rId2" cstate="print"/>
          <a:srcRect/>
          <a:stretch>
            <a:fillRect/>
          </a:stretch>
        </p:blipFill>
        <p:spPr bwMode="auto">
          <a:xfrm>
            <a:off x="127744" y="152400"/>
            <a:ext cx="1800550" cy="609600"/>
          </a:xfrm>
          <a:prstGeom prst="rect">
            <a:avLst/>
          </a:prstGeom>
          <a:noFill/>
          <a:ln w="9525">
            <a:noFill/>
            <a:miter lim="800000"/>
            <a:headEnd/>
            <a:tailEnd/>
          </a:ln>
        </p:spPr>
      </p:pic>
      <p:sp>
        <p:nvSpPr>
          <p:cNvPr id="6" name="Content Placeholder 2">
            <a:extLst>
              <a:ext uri="{FF2B5EF4-FFF2-40B4-BE49-F238E27FC236}">
                <a16:creationId xmlns:a16="http://schemas.microsoft.com/office/drawing/2014/main" id="{2845CA68-0ED4-4B63-8D34-678A084E1AD9}"/>
              </a:ext>
            </a:extLst>
          </p:cNvPr>
          <p:cNvSpPr>
            <a:spLocks noGrp="1"/>
          </p:cNvSpPr>
          <p:nvPr>
            <p:ph idx="1"/>
          </p:nvPr>
        </p:nvSpPr>
        <p:spPr>
          <a:xfrm>
            <a:off x="381000" y="3280797"/>
            <a:ext cx="5715000" cy="1143001"/>
          </a:xfrm>
        </p:spPr>
        <p:txBody>
          <a:bodyPr/>
          <a:lstStyle/>
          <a:p>
            <a:r>
              <a:rPr lang="en-IN" sz="1800" dirty="0">
                <a:latin typeface="Times New Roman" panose="02020603050405020304" pitchFamily="18" charset="0"/>
                <a:cs typeface="Times New Roman" panose="02020603050405020304" pitchFamily="18" charset="0"/>
              </a:rPr>
              <a:t>Language Programmed:  C++, Java </a:t>
            </a:r>
          </a:p>
          <a:p>
            <a:r>
              <a:rPr lang="en-IN" sz="1800" dirty="0">
                <a:latin typeface="Times New Roman" panose="02020603050405020304" pitchFamily="18" charset="0"/>
                <a:cs typeface="Times New Roman" panose="02020603050405020304" pitchFamily="18" charset="0"/>
              </a:rPr>
              <a:t>Compiler Used :              Arduino Uno IDE</a:t>
            </a:r>
          </a:p>
          <a:p>
            <a:r>
              <a:rPr lang="en-IN" sz="1800" dirty="0">
                <a:latin typeface="Times New Roman" panose="02020603050405020304" pitchFamily="18" charset="0"/>
                <a:cs typeface="Times New Roman" panose="02020603050405020304" pitchFamily="18" charset="0"/>
              </a:rPr>
              <a:t>Other </a:t>
            </a:r>
            <a:r>
              <a:rPr lang="en-IN" sz="1800" dirty="0" err="1">
                <a:latin typeface="Times New Roman" panose="02020603050405020304" pitchFamily="18" charset="0"/>
                <a:cs typeface="Times New Roman" panose="02020603050405020304" pitchFamily="18" charset="0"/>
              </a:rPr>
              <a:t>Softwares</a:t>
            </a:r>
            <a:r>
              <a:rPr lang="en-IN" sz="1800" dirty="0">
                <a:latin typeface="Times New Roman" panose="02020603050405020304" pitchFamily="18" charset="0"/>
                <a:cs typeface="Times New Roman" panose="02020603050405020304" pitchFamily="18" charset="0"/>
              </a:rPr>
              <a:t> Used :   Android Studio, VS Code</a:t>
            </a:r>
          </a:p>
          <a:p>
            <a:pPr marL="0" indent="0">
              <a:buNone/>
            </a:pPr>
            <a:endParaRPr lang="en-IN" sz="1800" dirty="0">
              <a:latin typeface="Times New Roman" panose="02020603050405020304" pitchFamily="18" charset="0"/>
              <a:cs typeface="Times New Roman" panose="02020603050405020304" pitchFamily="18" charset="0"/>
            </a:endParaRPr>
          </a:p>
          <a:p>
            <a:pPr marL="0" indent="0">
              <a:buNone/>
            </a:pP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Content Placeholder 2">
            <a:extLst>
              <a:ext uri="{FF2B5EF4-FFF2-40B4-BE49-F238E27FC236}">
                <a16:creationId xmlns:a16="http://schemas.microsoft.com/office/drawing/2014/main" id="{50F82F54-C7A1-4159-9507-74CDD7BAC55C}"/>
              </a:ext>
            </a:extLst>
          </p:cNvPr>
          <p:cNvSpPr txBox="1">
            <a:spLocks/>
          </p:cNvSpPr>
          <p:nvPr/>
        </p:nvSpPr>
        <p:spPr bwMode="auto">
          <a:xfrm>
            <a:off x="5791200" y="2499518"/>
            <a:ext cx="2492022"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cs typeface="+mn-cs"/>
              </a:defRPr>
            </a:lvl2pPr>
            <a:lvl3pPr marL="1143000" indent="-228600" algn="l" rtl="0" eaLnBrk="1" fontAlgn="base" hangingPunct="1">
              <a:spcBef>
                <a:spcPct val="20000"/>
              </a:spcBef>
              <a:spcAft>
                <a:spcPct val="0"/>
              </a:spcAft>
              <a:buChar char="•"/>
              <a:defRPr sz="2400">
                <a:solidFill>
                  <a:schemeClr val="tx1"/>
                </a:solidFill>
                <a:latin typeface="+mn-lt"/>
                <a:cs typeface="+mn-cs"/>
              </a:defRPr>
            </a:lvl3pPr>
            <a:lvl4pPr marL="1600200" indent="-228600" algn="l" rtl="0" eaLnBrk="1" fontAlgn="base" hangingPunct="1">
              <a:spcBef>
                <a:spcPct val="20000"/>
              </a:spcBef>
              <a:spcAft>
                <a:spcPct val="0"/>
              </a:spcAft>
              <a:buChar char="–"/>
              <a:defRPr sz="2000">
                <a:solidFill>
                  <a:schemeClr val="tx1"/>
                </a:solidFill>
                <a:latin typeface="+mn-lt"/>
                <a:cs typeface="+mn-cs"/>
              </a:defRPr>
            </a:lvl4pPr>
            <a:lvl5pPr marL="2057400" indent="-228600" algn="l" rtl="0" eaLnBrk="1" fontAlgn="base" hangingPunct="1">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marL="0" indent="0" algn="just">
              <a:buFontTx/>
              <a:buNone/>
            </a:pPr>
            <a:endParaRPr lang="en-IN" sz="1800" kern="0" dirty="0">
              <a:latin typeface="Times New Roman" panose="02020603050405020304" pitchFamily="18" charset="0"/>
              <a:cs typeface="Times New Roman" panose="02020603050405020304" pitchFamily="18" charset="0"/>
            </a:endParaRPr>
          </a:p>
          <a:p>
            <a:pPr algn="just"/>
            <a:r>
              <a:rPr lang="en-IN" sz="1800" kern="0" dirty="0">
                <a:latin typeface="Times New Roman" panose="02020603050405020304" pitchFamily="18" charset="0"/>
                <a:cs typeface="Times New Roman" panose="02020603050405020304" pitchFamily="18" charset="0"/>
              </a:rPr>
              <a:t>NODEMCU</a:t>
            </a:r>
          </a:p>
          <a:p>
            <a:pPr algn="just"/>
            <a:r>
              <a:rPr lang="en-IN" sz="1800" kern="0" dirty="0">
                <a:latin typeface="Times New Roman" panose="02020603050405020304" pitchFamily="18" charset="0"/>
                <a:cs typeface="Times New Roman" panose="02020603050405020304" pitchFamily="18" charset="0"/>
              </a:rPr>
              <a:t>Raspberry pi</a:t>
            </a:r>
          </a:p>
          <a:p>
            <a:pPr algn="just"/>
            <a:r>
              <a:rPr lang="en-IN" sz="1800" kern="0" dirty="0">
                <a:latin typeface="Times New Roman" panose="02020603050405020304" pitchFamily="18" charset="0"/>
                <a:cs typeface="Times New Roman" panose="02020603050405020304" pitchFamily="18" charset="0"/>
              </a:rPr>
              <a:t>LCD 16*2	</a:t>
            </a:r>
          </a:p>
          <a:p>
            <a:pPr algn="just"/>
            <a:r>
              <a:rPr lang="en-IN" sz="1800" kern="0" dirty="0">
                <a:latin typeface="Times New Roman" panose="02020603050405020304" pitchFamily="18" charset="0"/>
                <a:cs typeface="Times New Roman" panose="02020603050405020304" pitchFamily="18" charset="0"/>
              </a:rPr>
              <a:t>MCP3008</a:t>
            </a:r>
          </a:p>
          <a:p>
            <a:pPr algn="just"/>
            <a:r>
              <a:rPr lang="en-IN" sz="1800" kern="0" dirty="0">
                <a:latin typeface="Times New Roman" panose="02020603050405020304" pitchFamily="18" charset="0"/>
                <a:cs typeface="Times New Roman" panose="02020603050405020304" pitchFamily="18" charset="0"/>
              </a:rPr>
              <a:t>GAS Sensor</a:t>
            </a:r>
          </a:p>
          <a:p>
            <a:pPr algn="just"/>
            <a:r>
              <a:rPr lang="en-IN" sz="1800" kern="0" dirty="0">
                <a:latin typeface="Times New Roman" panose="02020603050405020304" pitchFamily="18" charset="0"/>
                <a:cs typeface="Times New Roman" panose="02020603050405020304" pitchFamily="18" charset="0"/>
              </a:rPr>
              <a:t>Temperature Sensor</a:t>
            </a:r>
          </a:p>
          <a:p>
            <a:pPr algn="just"/>
            <a:r>
              <a:rPr lang="en-IN" sz="1800" kern="0" dirty="0">
                <a:latin typeface="Times New Roman" panose="02020603050405020304" pitchFamily="18" charset="0"/>
                <a:cs typeface="Times New Roman" panose="02020603050405020304" pitchFamily="18" charset="0"/>
              </a:rPr>
              <a:t>Humidity sensor</a:t>
            </a:r>
          </a:p>
          <a:p>
            <a:pPr algn="just"/>
            <a:r>
              <a:rPr lang="en-IN" sz="1800" kern="0" dirty="0">
                <a:latin typeface="Times New Roman" panose="02020603050405020304" pitchFamily="18" charset="0"/>
                <a:cs typeface="Times New Roman" panose="02020603050405020304" pitchFamily="18" charset="0"/>
              </a:rPr>
              <a:t>Relay</a:t>
            </a:r>
          </a:p>
          <a:p>
            <a:pPr algn="just"/>
            <a:r>
              <a:rPr lang="en-IN" sz="1800" kern="0" dirty="0">
                <a:latin typeface="Times New Roman" panose="02020603050405020304" pitchFamily="18" charset="0"/>
                <a:cs typeface="Times New Roman" panose="02020603050405020304" pitchFamily="18" charset="0"/>
              </a:rPr>
              <a:t>Buzzer </a:t>
            </a:r>
          </a:p>
          <a:p>
            <a:pPr algn="just"/>
            <a:r>
              <a:rPr lang="en-IN" sz="1800" kern="0" dirty="0">
                <a:latin typeface="Times New Roman" panose="02020603050405020304" pitchFamily="18" charset="0"/>
                <a:cs typeface="Times New Roman" panose="02020603050405020304" pitchFamily="18" charset="0"/>
              </a:rPr>
              <a:t>Power unit</a:t>
            </a:r>
          </a:p>
          <a:p>
            <a:pPr marL="0" indent="0" algn="just">
              <a:buFontTx/>
              <a:buNone/>
            </a:pPr>
            <a:endParaRPr lang="en-IN" sz="1800" kern="0" dirty="0">
              <a:latin typeface="Times New Roman" panose="02020603050405020304" pitchFamily="18" charset="0"/>
              <a:cs typeface="Times New Roman" panose="02020603050405020304" pitchFamily="18" charset="0"/>
            </a:endParaRPr>
          </a:p>
          <a:p>
            <a:pPr marL="0" indent="0" algn="just">
              <a:buFontTx/>
              <a:buNone/>
            </a:pPr>
            <a:endParaRPr lang="en-IN" sz="1800" kern="0" dirty="0">
              <a:latin typeface="Times New Roman" panose="02020603050405020304" pitchFamily="18" charset="0"/>
              <a:ea typeface="Calibri" panose="020F0502020204030204" pitchFamily="34" charset="0"/>
              <a:cs typeface="Times New Roman" panose="02020603050405020304" pitchFamily="18" charset="0"/>
            </a:endParaRPr>
          </a:p>
          <a:p>
            <a:pPr marL="0" indent="0" algn="just">
              <a:buFontTx/>
              <a:buNone/>
            </a:pPr>
            <a:endParaRPr lang="en-IN" kern="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985D15A7-8E33-4ADB-93C3-93D9D69411EB}"/>
              </a:ext>
            </a:extLst>
          </p:cNvPr>
          <p:cNvSpPr txBox="1"/>
          <p:nvPr/>
        </p:nvSpPr>
        <p:spPr>
          <a:xfrm>
            <a:off x="1249413" y="2193938"/>
            <a:ext cx="2911374" cy="400110"/>
          </a:xfrm>
          <a:prstGeom prst="rect">
            <a:avLst/>
          </a:prstGeom>
          <a:noFill/>
        </p:spPr>
        <p:txBody>
          <a:bodyPr wrap="none" rtlCol="0">
            <a:spAutoFit/>
          </a:bodyPr>
          <a:lstStyle/>
          <a:p>
            <a:pPr algn="ctr"/>
            <a:r>
              <a:rPr lang="en-US" sz="2000" u="sng" dirty="0">
                <a:latin typeface="Bahnschrift" panose="020B0502040204020203" pitchFamily="34" charset="0"/>
                <a:cs typeface="Times New Roman" panose="02020603050405020304" pitchFamily="18" charset="0"/>
              </a:rPr>
              <a:t>Software Requirements</a:t>
            </a:r>
            <a:endParaRPr lang="en-IN" sz="2000" u="sng" dirty="0">
              <a:latin typeface="Bahnschrift" panose="020B0502040204020203"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C1B8A898-0274-40B1-BF9E-BCA25F30070B}"/>
              </a:ext>
            </a:extLst>
          </p:cNvPr>
          <p:cNvSpPr txBox="1"/>
          <p:nvPr/>
        </p:nvSpPr>
        <p:spPr>
          <a:xfrm>
            <a:off x="5410200" y="2202263"/>
            <a:ext cx="3005951" cy="400110"/>
          </a:xfrm>
          <a:prstGeom prst="rect">
            <a:avLst/>
          </a:prstGeom>
          <a:noFill/>
        </p:spPr>
        <p:txBody>
          <a:bodyPr wrap="none" rtlCol="0">
            <a:spAutoFit/>
          </a:bodyPr>
          <a:lstStyle/>
          <a:p>
            <a:pPr algn="ctr"/>
            <a:r>
              <a:rPr lang="en-US" sz="2000" u="sng" dirty="0">
                <a:latin typeface="Bahnschrift" panose="020B0502040204020203" pitchFamily="34" charset="0"/>
                <a:cs typeface="Times New Roman" panose="02020603050405020304" pitchFamily="18" charset="0"/>
              </a:rPr>
              <a:t>Hardware Requirements</a:t>
            </a:r>
            <a:endParaRPr lang="en-IN" sz="2000" u="sng" dirty="0">
              <a:latin typeface="Bahnschrift" panose="020B0502040204020203" pitchFamily="34"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0139" y="353588"/>
            <a:ext cx="8229600" cy="1143000"/>
          </a:xfrm>
        </p:spPr>
        <p:txBody>
          <a:bodyPr/>
          <a:lstStyle/>
          <a:p>
            <a:r>
              <a:rPr lang="en-US" sz="2800" b="1" dirty="0">
                <a:latin typeface="Bahnschrift" panose="020B0502040204020203" pitchFamily="34" charset="0"/>
                <a:cs typeface="Times New Roman" pitchFamily="18" charset="0"/>
              </a:rPr>
              <a:t>ARCHITECTURE DIAGRAM</a:t>
            </a:r>
          </a:p>
        </p:txBody>
      </p:sp>
      <p:sp>
        <p:nvSpPr>
          <p:cNvPr id="4" name="Slide Number Placeholder 3"/>
          <p:cNvSpPr>
            <a:spLocks noGrp="1"/>
          </p:cNvSpPr>
          <p:nvPr>
            <p:ph type="sldNum" sz="quarter" idx="12"/>
          </p:nvPr>
        </p:nvSpPr>
        <p:spPr>
          <a:xfrm>
            <a:off x="6956777" y="6513671"/>
            <a:ext cx="2133600" cy="476250"/>
          </a:xfrm>
        </p:spPr>
        <p:txBody>
          <a:bodyPr/>
          <a:lstStyle/>
          <a:p>
            <a:pPr>
              <a:defRPr/>
            </a:pPr>
            <a:fld id="{0C3744A3-FC98-44CB-A20B-34E7365870A3}" type="slidenum">
              <a:rPr lang="en-US" smtClean="0"/>
              <a:pPr>
                <a:defRPr/>
              </a:pPr>
              <a:t>7</a:t>
            </a:fld>
            <a:endParaRPr lang="en-US" dirty="0"/>
          </a:p>
        </p:txBody>
      </p:sp>
      <p:pic>
        <p:nvPicPr>
          <p:cNvPr id="37" name="Picture 36">
            <a:extLst>
              <a:ext uri="{FF2B5EF4-FFF2-40B4-BE49-F238E27FC236}">
                <a16:creationId xmlns:a16="http://schemas.microsoft.com/office/drawing/2014/main" id="{9244928F-7A04-4E0D-A496-E404DB8ACFDE}"/>
              </a:ext>
            </a:extLst>
          </p:cNvPr>
          <p:cNvPicPr>
            <a:picLocks noChangeAspect="1"/>
          </p:cNvPicPr>
          <p:nvPr/>
        </p:nvPicPr>
        <p:blipFill>
          <a:blip r:embed="rId2"/>
          <a:stretch>
            <a:fillRect/>
          </a:stretch>
        </p:blipFill>
        <p:spPr>
          <a:xfrm>
            <a:off x="1447800" y="1371600"/>
            <a:ext cx="6934200" cy="49967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4" descr="SRMIST.JPG">
            <a:extLst>
              <a:ext uri="{FF2B5EF4-FFF2-40B4-BE49-F238E27FC236}">
                <a16:creationId xmlns:a16="http://schemas.microsoft.com/office/drawing/2014/main" id="{FF0AA76E-72F7-4E24-BB59-5FAFC11178BF}"/>
              </a:ext>
            </a:extLst>
          </p:cNvPr>
          <p:cNvPicPr>
            <a:picLocks noChangeAspect="1"/>
          </p:cNvPicPr>
          <p:nvPr/>
        </p:nvPicPr>
        <p:blipFill>
          <a:blip r:embed="rId3" cstate="print"/>
          <a:srcRect/>
          <a:stretch>
            <a:fillRect/>
          </a:stretch>
        </p:blipFill>
        <p:spPr bwMode="auto">
          <a:xfrm>
            <a:off x="152399" y="228600"/>
            <a:ext cx="1575481" cy="533400"/>
          </a:xfrm>
          <a:prstGeom prst="rect">
            <a:avLst/>
          </a:prstGeom>
          <a:noFill/>
          <a:ln w="9525">
            <a:noFill/>
            <a:miter lim="800000"/>
            <a:headEnd/>
            <a:tailEnd/>
          </a:ln>
        </p:spPr>
      </p:pic>
      <p:cxnSp>
        <p:nvCxnSpPr>
          <p:cNvPr id="5" name="Straight Arrow Connector 4">
            <a:extLst>
              <a:ext uri="{FF2B5EF4-FFF2-40B4-BE49-F238E27FC236}">
                <a16:creationId xmlns:a16="http://schemas.microsoft.com/office/drawing/2014/main" id="{D37B1AC1-1786-4152-839C-E06FF3B943C5}"/>
              </a:ext>
            </a:extLst>
          </p:cNvPr>
          <p:cNvCxnSpPr>
            <a:cxnSpLocks/>
          </p:cNvCxnSpPr>
          <p:nvPr/>
        </p:nvCxnSpPr>
        <p:spPr bwMode="auto">
          <a:xfrm flipH="1" flipV="1">
            <a:off x="6019800" y="4572000"/>
            <a:ext cx="685800" cy="757702"/>
          </a:xfrm>
          <a:prstGeom prst="straightConnector1">
            <a:avLst/>
          </a:prstGeom>
          <a:solidFill>
            <a:schemeClr val="accent1"/>
          </a:solidFill>
          <a:ln w="12700" cap="sq" cmpd="sng" algn="ctr">
            <a:solidFill>
              <a:schemeClr val="tx1"/>
            </a:solidFill>
            <a:prstDash val="solid"/>
            <a:round/>
            <a:headEnd type="triangle"/>
            <a:tailEnd type="triangle"/>
          </a:ln>
          <a:effectLst/>
        </p:spPr>
      </p:cxnSp>
      <p:cxnSp>
        <p:nvCxnSpPr>
          <p:cNvPr id="15" name="Straight Arrow Connector 14">
            <a:extLst>
              <a:ext uri="{FF2B5EF4-FFF2-40B4-BE49-F238E27FC236}">
                <a16:creationId xmlns:a16="http://schemas.microsoft.com/office/drawing/2014/main" id="{6467D3C9-AEC0-4983-B4AA-BCFA3462E640}"/>
              </a:ext>
            </a:extLst>
          </p:cNvPr>
          <p:cNvCxnSpPr/>
          <p:nvPr/>
        </p:nvCxnSpPr>
        <p:spPr bwMode="auto">
          <a:xfrm flipH="1">
            <a:off x="5638800" y="5715000"/>
            <a:ext cx="685800" cy="0"/>
          </a:xfrm>
          <a:prstGeom prst="straightConnector1">
            <a:avLst/>
          </a:prstGeom>
          <a:solidFill>
            <a:schemeClr val="accent1"/>
          </a:solidFill>
          <a:ln w="12700" cap="sq" cmpd="sng" algn="ctr">
            <a:solidFill>
              <a:schemeClr val="tx1"/>
            </a:solidFill>
            <a:prstDash val="solid"/>
            <a:round/>
            <a:headEnd type="none" w="sm" len="sm"/>
            <a:tailEnd type="triangle"/>
          </a:ln>
          <a:effectLst/>
        </p:spPr>
      </p:cxnSp>
      <p:cxnSp>
        <p:nvCxnSpPr>
          <p:cNvPr id="17" name="Straight Arrow Connector 16">
            <a:extLst>
              <a:ext uri="{FF2B5EF4-FFF2-40B4-BE49-F238E27FC236}">
                <a16:creationId xmlns:a16="http://schemas.microsoft.com/office/drawing/2014/main" id="{9A274A97-07B5-41A0-A234-6652C8BC25AB}"/>
              </a:ext>
            </a:extLst>
          </p:cNvPr>
          <p:cNvCxnSpPr>
            <a:cxnSpLocks/>
          </p:cNvCxnSpPr>
          <p:nvPr/>
        </p:nvCxnSpPr>
        <p:spPr bwMode="auto">
          <a:xfrm flipV="1">
            <a:off x="3733800" y="4232547"/>
            <a:ext cx="1143000" cy="1097156"/>
          </a:xfrm>
          <a:prstGeom prst="straightConnector1">
            <a:avLst/>
          </a:prstGeom>
          <a:solidFill>
            <a:schemeClr val="accent1"/>
          </a:solidFill>
          <a:ln w="12700" cap="sq" cmpd="sng" algn="ctr">
            <a:solidFill>
              <a:schemeClr val="tx1"/>
            </a:solidFill>
            <a:prstDash val="solid"/>
            <a:round/>
            <a:headEnd type="triangle"/>
            <a:tailEnd type="triangle"/>
          </a:ln>
          <a:effectLst/>
        </p:spPr>
      </p:cxnSp>
      <p:sp>
        <p:nvSpPr>
          <p:cNvPr id="19" name="Rectangle 18">
            <a:extLst>
              <a:ext uri="{FF2B5EF4-FFF2-40B4-BE49-F238E27FC236}">
                <a16:creationId xmlns:a16="http://schemas.microsoft.com/office/drawing/2014/main" id="{150DD0DC-CEE2-4E8D-B3FA-25FFEA9EE121}"/>
              </a:ext>
            </a:extLst>
          </p:cNvPr>
          <p:cNvSpPr/>
          <p:nvPr/>
        </p:nvSpPr>
        <p:spPr bwMode="auto">
          <a:xfrm>
            <a:off x="1558572" y="3869995"/>
            <a:ext cx="800100" cy="1524000"/>
          </a:xfrm>
          <a:prstGeom prst="rect">
            <a:avLst/>
          </a:prstGeom>
          <a:solidFill>
            <a:schemeClr val="bg1"/>
          </a:solidFill>
          <a:ln w="12700" cap="sq" cmpd="sng" algn="ctr">
            <a:solidFill>
              <a:schemeClr val="bg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IN" sz="1800" b="0" i="0" u="none" strike="noStrike" cap="none" normalizeH="0" baseline="0">
              <a:ln>
                <a:noFill/>
              </a:ln>
              <a:solidFill>
                <a:schemeClr val="tx1"/>
              </a:solidFill>
              <a:effectLst/>
              <a:latin typeface="Arial" pitchFamily="34" charset="0"/>
              <a:cs typeface="Arial" pitchFamily="34" charset="0"/>
            </a:endParaRPr>
          </a:p>
        </p:txBody>
      </p:sp>
      <p:sp>
        <p:nvSpPr>
          <p:cNvPr id="21" name="Rectangle 20">
            <a:extLst>
              <a:ext uri="{FF2B5EF4-FFF2-40B4-BE49-F238E27FC236}">
                <a16:creationId xmlns:a16="http://schemas.microsoft.com/office/drawing/2014/main" id="{24EA1BFA-128A-4933-84D3-F804682D40D6}"/>
              </a:ext>
            </a:extLst>
          </p:cNvPr>
          <p:cNvSpPr/>
          <p:nvPr/>
        </p:nvSpPr>
        <p:spPr bwMode="auto">
          <a:xfrm rot="5400000">
            <a:off x="3745086" y="3311159"/>
            <a:ext cx="376702" cy="1466074"/>
          </a:xfrm>
          <a:prstGeom prst="rect">
            <a:avLst/>
          </a:prstGeom>
          <a:solidFill>
            <a:schemeClr val="bg1"/>
          </a:solidFill>
          <a:ln w="12700" cap="sq" cmpd="sng" algn="ctr">
            <a:solidFill>
              <a:schemeClr val="bg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IN" sz="1800" b="0" i="0" u="none" strike="noStrike" cap="none" normalizeH="0" baseline="0">
              <a:ln>
                <a:noFill/>
              </a:ln>
              <a:solidFill>
                <a:schemeClr val="tx1"/>
              </a:solidFill>
              <a:effectLst/>
              <a:latin typeface="Arial" pitchFamily="34" charset="0"/>
              <a:cs typeface="Arial" pitchFamily="34" charset="0"/>
            </a:endParaRPr>
          </a:p>
        </p:txBody>
      </p:sp>
      <p:sp>
        <p:nvSpPr>
          <p:cNvPr id="11" name="Title 1">
            <a:extLst>
              <a:ext uri="{FF2B5EF4-FFF2-40B4-BE49-F238E27FC236}">
                <a16:creationId xmlns:a16="http://schemas.microsoft.com/office/drawing/2014/main" id="{E9D67EF1-B9C0-4AD0-87E9-8FA2E749B438}"/>
              </a:ext>
            </a:extLst>
          </p:cNvPr>
          <p:cNvSpPr txBox="1">
            <a:spLocks/>
          </p:cNvSpPr>
          <p:nvPr/>
        </p:nvSpPr>
        <p:spPr bwMode="auto">
          <a:xfrm>
            <a:off x="940139" y="-12345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pitchFamily="34" charset="0"/>
                <a:cs typeface="Arial" pitchFamily="34" charset="0"/>
              </a:defRPr>
            </a:lvl2pPr>
            <a:lvl3pPr algn="ctr" rtl="0" eaLnBrk="1" fontAlgn="base" hangingPunct="1">
              <a:spcBef>
                <a:spcPct val="0"/>
              </a:spcBef>
              <a:spcAft>
                <a:spcPct val="0"/>
              </a:spcAft>
              <a:defRPr sz="4400">
                <a:solidFill>
                  <a:schemeClr val="tx2"/>
                </a:solidFill>
                <a:latin typeface="Arial" pitchFamily="34" charset="0"/>
                <a:cs typeface="Arial" pitchFamily="34" charset="0"/>
              </a:defRPr>
            </a:lvl3pPr>
            <a:lvl4pPr algn="ctr" rtl="0" eaLnBrk="1" fontAlgn="base" hangingPunct="1">
              <a:spcBef>
                <a:spcPct val="0"/>
              </a:spcBef>
              <a:spcAft>
                <a:spcPct val="0"/>
              </a:spcAft>
              <a:defRPr sz="4400">
                <a:solidFill>
                  <a:schemeClr val="tx2"/>
                </a:solidFill>
                <a:latin typeface="Arial" pitchFamily="34" charset="0"/>
                <a:cs typeface="Arial" pitchFamily="34" charset="0"/>
              </a:defRPr>
            </a:lvl4pPr>
            <a:lvl5pPr algn="ctr" rtl="0" eaLnBrk="1" fontAlgn="base" hangingPunct="1">
              <a:spcBef>
                <a:spcPct val="0"/>
              </a:spcBef>
              <a:spcAft>
                <a:spcPct val="0"/>
              </a:spcAft>
              <a:defRPr sz="4400">
                <a:solidFill>
                  <a:schemeClr val="tx2"/>
                </a:solidFill>
                <a:latin typeface="Arial" pitchFamily="34" charset="0"/>
                <a:cs typeface="Arial" pitchFamily="34" charset="0"/>
              </a:defRPr>
            </a:lvl5pPr>
            <a:lvl6pPr marL="457200" algn="ctr" rtl="0" eaLnBrk="1" fontAlgn="base" hangingPunct="1">
              <a:spcBef>
                <a:spcPct val="0"/>
              </a:spcBef>
              <a:spcAft>
                <a:spcPct val="0"/>
              </a:spcAft>
              <a:defRPr sz="4400">
                <a:solidFill>
                  <a:schemeClr val="tx2"/>
                </a:solidFill>
                <a:latin typeface="Arial" pitchFamily="34" charset="0"/>
                <a:cs typeface="Arial" pitchFamily="34" charset="0"/>
              </a:defRPr>
            </a:lvl6pPr>
            <a:lvl7pPr marL="914400" algn="ctr" rtl="0" eaLnBrk="1" fontAlgn="base" hangingPunct="1">
              <a:spcBef>
                <a:spcPct val="0"/>
              </a:spcBef>
              <a:spcAft>
                <a:spcPct val="0"/>
              </a:spcAft>
              <a:defRPr sz="4400">
                <a:solidFill>
                  <a:schemeClr val="tx2"/>
                </a:solidFill>
                <a:latin typeface="Arial" pitchFamily="34" charset="0"/>
                <a:cs typeface="Arial" pitchFamily="34" charset="0"/>
              </a:defRPr>
            </a:lvl7pPr>
            <a:lvl8pPr marL="1371600" algn="ctr" rtl="0" eaLnBrk="1" fontAlgn="base" hangingPunct="1">
              <a:spcBef>
                <a:spcPct val="0"/>
              </a:spcBef>
              <a:spcAft>
                <a:spcPct val="0"/>
              </a:spcAft>
              <a:defRPr sz="4400">
                <a:solidFill>
                  <a:schemeClr val="tx2"/>
                </a:solidFill>
                <a:latin typeface="Arial" pitchFamily="34" charset="0"/>
                <a:cs typeface="Arial" pitchFamily="34" charset="0"/>
              </a:defRPr>
            </a:lvl8pPr>
            <a:lvl9pPr marL="1828800" algn="ctr" rtl="0" eaLnBrk="1" fontAlgn="base" hangingPunct="1">
              <a:spcBef>
                <a:spcPct val="0"/>
              </a:spcBef>
              <a:spcAft>
                <a:spcPct val="0"/>
              </a:spcAft>
              <a:defRPr sz="4400">
                <a:solidFill>
                  <a:schemeClr val="tx2"/>
                </a:solidFill>
                <a:latin typeface="Arial" pitchFamily="34" charset="0"/>
                <a:cs typeface="Arial" pitchFamily="34" charset="0"/>
              </a:defRPr>
            </a:lvl9pPr>
          </a:lstStyle>
          <a:p>
            <a:r>
              <a:rPr lang="en-US" sz="2800" b="1" kern="0" dirty="0">
                <a:latin typeface="Bahnschrift" panose="020B0502040204020203" pitchFamily="34" charset="0"/>
                <a:cs typeface="Times New Roman" pitchFamily="18" charset="0"/>
              </a:rPr>
              <a:t>SYSTEM DESIGN</a:t>
            </a:r>
          </a:p>
        </p:txBody>
      </p:sp>
      <p:sp>
        <p:nvSpPr>
          <p:cNvPr id="12" name="TextBox 11">
            <a:extLst>
              <a:ext uri="{FF2B5EF4-FFF2-40B4-BE49-F238E27FC236}">
                <a16:creationId xmlns:a16="http://schemas.microsoft.com/office/drawing/2014/main" id="{162D1BBF-7BEF-4A69-9178-453486ED73A2}"/>
              </a:ext>
            </a:extLst>
          </p:cNvPr>
          <p:cNvSpPr txBox="1"/>
          <p:nvPr/>
        </p:nvSpPr>
        <p:spPr>
          <a:xfrm>
            <a:off x="2768939" y="6418326"/>
            <a:ext cx="4572000" cy="346954"/>
          </a:xfrm>
          <a:prstGeom prst="rect">
            <a:avLst/>
          </a:prstGeom>
          <a:noFill/>
        </p:spPr>
        <p:txBody>
          <a:bodyPr wrap="square">
            <a:spAutoFit/>
          </a:bodyPr>
          <a:lstStyle/>
          <a:p>
            <a:pPr algn="ctr">
              <a:lnSpc>
                <a:spcPct val="115000"/>
              </a:lnSpc>
              <a:spcAft>
                <a:spcPts val="1000"/>
              </a:spcAft>
            </a:pPr>
            <a:r>
              <a:rPr lang="en-GB" sz="1600" dirty="0">
                <a:effectLst/>
                <a:latin typeface="Bahnschrift" panose="020B0502040204020203" pitchFamily="34" charset="0"/>
                <a:ea typeface="SimSun" panose="02010600030101010101" pitchFamily="2" charset="-122"/>
                <a:cs typeface="Times New Roman" panose="02020603050405020304" pitchFamily="18" charset="0"/>
              </a:rPr>
              <a:t>Fig. </a:t>
            </a:r>
            <a:r>
              <a:rPr lang="en-GB" sz="1600" dirty="0">
                <a:latin typeface="Bahnschrift" panose="020B0502040204020203" pitchFamily="34" charset="0"/>
                <a:ea typeface="SimSun" panose="02010600030101010101" pitchFamily="2" charset="-122"/>
                <a:cs typeface="Times New Roman" panose="02020603050405020304" pitchFamily="18" charset="0"/>
              </a:rPr>
              <a:t>1</a:t>
            </a:r>
            <a:r>
              <a:rPr lang="en-GB" sz="1600" dirty="0">
                <a:effectLst/>
                <a:latin typeface="Bahnschrift" panose="020B0502040204020203" pitchFamily="34" charset="0"/>
                <a:ea typeface="SimSun" panose="02010600030101010101" pitchFamily="2" charset="-122"/>
                <a:cs typeface="Times New Roman" panose="02020603050405020304" pitchFamily="18" charset="0"/>
              </a:rPr>
              <a:t> – Model Architecture Diagram</a:t>
            </a:r>
            <a:endParaRPr lang="en-IN" sz="1600"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58087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0957" y="437327"/>
            <a:ext cx="8229600" cy="1143000"/>
          </a:xfrm>
        </p:spPr>
        <p:txBody>
          <a:bodyPr/>
          <a:lstStyle/>
          <a:p>
            <a:r>
              <a:rPr lang="en-US" sz="2800" b="1" dirty="0">
                <a:latin typeface="Bahnschrift" panose="020B0502040204020203" pitchFamily="34" charset="0"/>
                <a:cs typeface="Times New Roman" panose="02020603050405020304" pitchFamily="18" charset="0"/>
              </a:rPr>
              <a:t>METHODOLOGY USED</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8</a:t>
            </a:fld>
            <a:endParaRPr lang="en-US"/>
          </a:p>
        </p:txBody>
      </p:sp>
      <p:pic>
        <p:nvPicPr>
          <p:cNvPr id="5" name="Picture 4" descr="SRMIST.JPG">
            <a:extLst>
              <a:ext uri="{FF2B5EF4-FFF2-40B4-BE49-F238E27FC236}">
                <a16:creationId xmlns:a16="http://schemas.microsoft.com/office/drawing/2014/main" id="{BCE45EE3-7E6F-4BAB-8336-E5FAC613E527}"/>
              </a:ext>
            </a:extLst>
          </p:cNvPr>
          <p:cNvPicPr>
            <a:picLocks noChangeAspect="1"/>
          </p:cNvPicPr>
          <p:nvPr/>
        </p:nvPicPr>
        <p:blipFill>
          <a:blip r:embed="rId2" cstate="print"/>
          <a:srcRect/>
          <a:stretch>
            <a:fillRect/>
          </a:stretch>
        </p:blipFill>
        <p:spPr bwMode="auto">
          <a:xfrm>
            <a:off x="152399" y="228600"/>
            <a:ext cx="1575481" cy="533400"/>
          </a:xfrm>
          <a:prstGeom prst="rect">
            <a:avLst/>
          </a:prstGeom>
          <a:noFill/>
          <a:ln w="9525">
            <a:noFill/>
            <a:miter lim="800000"/>
            <a:headEnd/>
            <a:tailEnd/>
          </a:ln>
        </p:spPr>
      </p:pic>
      <p:sp>
        <p:nvSpPr>
          <p:cNvPr id="8" name="TextBox 7">
            <a:extLst>
              <a:ext uri="{FF2B5EF4-FFF2-40B4-BE49-F238E27FC236}">
                <a16:creationId xmlns:a16="http://schemas.microsoft.com/office/drawing/2014/main" id="{84F701A3-44ED-4CAA-B2D2-91F83A979B0B}"/>
              </a:ext>
            </a:extLst>
          </p:cNvPr>
          <p:cNvSpPr txBox="1"/>
          <p:nvPr/>
        </p:nvSpPr>
        <p:spPr>
          <a:xfrm>
            <a:off x="471311" y="1625003"/>
            <a:ext cx="8229600" cy="4524315"/>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Above the block diagram contains  </a:t>
            </a:r>
            <a:r>
              <a:rPr lang="en-US" dirty="0">
                <a:latin typeface="Times New Roman" panose="02020603050405020304" pitchFamily="18" charset="0"/>
                <a:cs typeface="Times New Roman" panose="02020603050405020304" pitchFamily="18" charset="0"/>
              </a:rPr>
              <a:t>NODEMCU </a:t>
            </a:r>
            <a:r>
              <a:rPr lang="en-US" sz="1800" dirty="0">
                <a:latin typeface="Times New Roman" panose="02020603050405020304" pitchFamily="18" charset="0"/>
                <a:cs typeface="Times New Roman" panose="02020603050405020304" pitchFamily="18" charset="0"/>
              </a:rPr>
              <a:t>processor, </a:t>
            </a:r>
            <a:r>
              <a:rPr lang="en-US" dirty="0">
                <a:latin typeface="Times New Roman" panose="02020603050405020304" pitchFamily="18" charset="0"/>
                <a:cs typeface="Times New Roman" panose="02020603050405020304" pitchFamily="18" charset="0"/>
              </a:rPr>
              <a:t>Arduino UNO</a:t>
            </a:r>
            <a:r>
              <a:rPr lang="en-US" sz="1800" dirty="0">
                <a:latin typeface="Times New Roman" panose="02020603050405020304" pitchFamily="18" charset="0"/>
                <a:cs typeface="Times New Roman" panose="02020603050405020304" pitchFamily="18" charset="0"/>
              </a:rPr>
              <a:t>, gas sensor, temperature sensor, humidity sensor, power unit. </a:t>
            </a:r>
          </a:p>
          <a:p>
            <a:pPr marL="285750" indent="-285750" algn="just">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Sensors are connected to GPIO Pin of Arduino UNO. NODEMCU connected to UART Port of Arduino UNO, which collects the sensor values from Arduino UNO and sends them to the cloud. </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Sensor Values are updated to two server rooms (Factory Server and TNPCB Government Server) and are constantly stored in cloud database using Firebase.</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If Processor receives abnormal values, a notification will be released in form of buzzer. </a:t>
            </a:r>
            <a:r>
              <a:rPr lang="en-US" sz="1800" dirty="0">
                <a:latin typeface="Times New Roman" panose="02020603050405020304" pitchFamily="18" charset="0"/>
                <a:cs typeface="Times New Roman" panose="02020603050405020304" pitchFamily="18" charset="0"/>
              </a:rPr>
              <a:t>TNPCB </a:t>
            </a:r>
            <a:r>
              <a:rPr lang="en-US" dirty="0">
                <a:latin typeface="Times New Roman" panose="02020603050405020304" pitchFamily="18" charset="0"/>
                <a:cs typeface="Times New Roman" panose="02020603050405020304" pitchFamily="18" charset="0"/>
              </a:rPr>
              <a:t>will</a:t>
            </a:r>
            <a:r>
              <a:rPr lang="en-US" sz="1800" dirty="0">
                <a:latin typeface="Times New Roman" panose="02020603050405020304" pitchFamily="18" charset="0"/>
                <a:cs typeface="Times New Roman" panose="02020603050405020304" pitchFamily="18" charset="0"/>
              </a:rPr>
              <a:t> send the warning message to respective factory official in their respective application developed for mobile</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If the company does not abide pollution controlling process,  the </a:t>
            </a:r>
            <a:r>
              <a:rPr lang="en-IN" sz="1800" dirty="0">
                <a:latin typeface="Times New Roman" panose="02020603050405020304" pitchFamily="18" charset="0"/>
                <a:ea typeface="Calibri" panose="020F0502020204030204" pitchFamily="34" charset="0"/>
                <a:cs typeface="Times New Roman" panose="02020603050405020304" pitchFamily="18" charset="0"/>
              </a:rPr>
              <a:t> relay achieves the outage of power supply from the TNPCB’s action</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0854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7645" y="190500"/>
            <a:ext cx="8229600" cy="1143000"/>
          </a:xfrm>
        </p:spPr>
        <p:txBody>
          <a:bodyPr/>
          <a:lstStyle/>
          <a:p>
            <a:r>
              <a:rPr lang="en-US" sz="3200" b="1" dirty="0">
                <a:latin typeface="Bahnschrift" panose="020B0502040204020203" pitchFamily="34" charset="0"/>
                <a:cs typeface="Times New Roman" pitchFamily="18" charset="0"/>
              </a:rPr>
              <a:t>FLOW DIAGRAM</a:t>
            </a:r>
          </a:p>
        </p:txBody>
      </p:sp>
      <p:sp>
        <p:nvSpPr>
          <p:cNvPr id="4" name="Slide Number Placeholder 3"/>
          <p:cNvSpPr>
            <a:spLocks noGrp="1"/>
          </p:cNvSpPr>
          <p:nvPr>
            <p:ph type="sldNum" sz="quarter" idx="12"/>
          </p:nvPr>
        </p:nvSpPr>
        <p:spPr/>
        <p:txBody>
          <a:bodyPr/>
          <a:lstStyle/>
          <a:p>
            <a:pPr>
              <a:defRPr/>
            </a:pPr>
            <a:fld id="{0C3744A3-FC98-44CB-A20B-34E7365870A3}" type="slidenum">
              <a:rPr lang="en-US" smtClean="0"/>
              <a:pPr>
                <a:defRPr/>
              </a:pPr>
              <a:t>9</a:t>
            </a:fld>
            <a:endParaRPr lang="en-US"/>
          </a:p>
        </p:txBody>
      </p:sp>
      <p:pic>
        <p:nvPicPr>
          <p:cNvPr id="40" name="Picture 4" descr="SRMIST.JPG">
            <a:extLst>
              <a:ext uri="{FF2B5EF4-FFF2-40B4-BE49-F238E27FC236}">
                <a16:creationId xmlns:a16="http://schemas.microsoft.com/office/drawing/2014/main" id="{C42768F2-5603-4278-9DCA-CF3A52DB7416}"/>
              </a:ext>
            </a:extLst>
          </p:cNvPr>
          <p:cNvPicPr>
            <a:picLocks noChangeAspect="1"/>
          </p:cNvPicPr>
          <p:nvPr/>
        </p:nvPicPr>
        <p:blipFill>
          <a:blip r:embed="rId2" cstate="print"/>
          <a:srcRect/>
          <a:stretch>
            <a:fillRect/>
          </a:stretch>
        </p:blipFill>
        <p:spPr bwMode="auto">
          <a:xfrm>
            <a:off x="152399" y="228600"/>
            <a:ext cx="1575481" cy="533400"/>
          </a:xfrm>
          <a:prstGeom prst="rect">
            <a:avLst/>
          </a:prstGeom>
          <a:noFill/>
          <a:ln w="9525">
            <a:noFill/>
            <a:miter lim="800000"/>
            <a:headEnd/>
            <a:tailEnd/>
          </a:ln>
        </p:spPr>
      </p:pic>
      <p:pic>
        <p:nvPicPr>
          <p:cNvPr id="5" name="Picture 4">
            <a:extLst>
              <a:ext uri="{FF2B5EF4-FFF2-40B4-BE49-F238E27FC236}">
                <a16:creationId xmlns:a16="http://schemas.microsoft.com/office/drawing/2014/main" id="{E6D96C24-F24C-4E39-9095-C78447B50621}"/>
              </a:ext>
            </a:extLst>
          </p:cNvPr>
          <p:cNvPicPr>
            <a:picLocks noChangeAspect="1"/>
          </p:cNvPicPr>
          <p:nvPr/>
        </p:nvPicPr>
        <p:blipFill>
          <a:blip r:embed="rId3"/>
          <a:stretch>
            <a:fillRect/>
          </a:stretch>
        </p:blipFill>
        <p:spPr>
          <a:xfrm>
            <a:off x="1600200" y="1516283"/>
            <a:ext cx="6249272" cy="473458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8" name="Straight Arrow Connector 7">
            <a:extLst>
              <a:ext uri="{FF2B5EF4-FFF2-40B4-BE49-F238E27FC236}">
                <a16:creationId xmlns:a16="http://schemas.microsoft.com/office/drawing/2014/main" id="{3392F24B-7792-40B5-9020-9CF3CC1EE13E}"/>
              </a:ext>
            </a:extLst>
          </p:cNvPr>
          <p:cNvCxnSpPr/>
          <p:nvPr/>
        </p:nvCxnSpPr>
        <p:spPr bwMode="auto">
          <a:xfrm flipV="1">
            <a:off x="5638800" y="3733800"/>
            <a:ext cx="0" cy="457200"/>
          </a:xfrm>
          <a:prstGeom prst="straightConnector1">
            <a:avLst/>
          </a:prstGeom>
          <a:solidFill>
            <a:schemeClr val="accent1"/>
          </a:solidFill>
          <a:ln w="12700" cap="sq" cmpd="sng" algn="ctr">
            <a:solidFill>
              <a:schemeClr val="tx1"/>
            </a:solidFill>
            <a:prstDash val="solid"/>
            <a:round/>
            <a:headEnd type="none" w="sm" len="sm"/>
            <a:tailEnd type="triangle"/>
          </a:ln>
          <a:effectLst/>
        </p:spPr>
      </p:cxnSp>
      <p:sp>
        <p:nvSpPr>
          <p:cNvPr id="7" name="TextBox 6">
            <a:extLst>
              <a:ext uri="{FF2B5EF4-FFF2-40B4-BE49-F238E27FC236}">
                <a16:creationId xmlns:a16="http://schemas.microsoft.com/office/drawing/2014/main" id="{D0996D85-B5D3-4EB1-B088-728B708F525C}"/>
              </a:ext>
            </a:extLst>
          </p:cNvPr>
          <p:cNvSpPr txBox="1"/>
          <p:nvPr/>
        </p:nvSpPr>
        <p:spPr>
          <a:xfrm>
            <a:off x="2590801" y="6397091"/>
            <a:ext cx="4572000" cy="324384"/>
          </a:xfrm>
          <a:prstGeom prst="rect">
            <a:avLst/>
          </a:prstGeom>
          <a:noFill/>
        </p:spPr>
        <p:txBody>
          <a:bodyPr wrap="square">
            <a:spAutoFit/>
          </a:bodyPr>
          <a:lstStyle/>
          <a:p>
            <a:pPr algn="ctr">
              <a:lnSpc>
                <a:spcPct val="115000"/>
              </a:lnSpc>
              <a:spcAft>
                <a:spcPts val="1000"/>
              </a:spcAft>
            </a:pPr>
            <a:r>
              <a:rPr lang="en-GB" sz="1400" dirty="0">
                <a:effectLst/>
                <a:latin typeface="Bahnschrift" panose="020B0502040204020203" pitchFamily="34" charset="0"/>
                <a:ea typeface="SimSun" panose="02010600030101010101" pitchFamily="2" charset="-122"/>
                <a:cs typeface="Times New Roman" panose="02020603050405020304" pitchFamily="18" charset="0"/>
              </a:rPr>
              <a:t>Fig. 2 – Process Flow Diagram</a:t>
            </a:r>
            <a:endParaRPr lang="en-IN" sz="1400" dirty="0">
              <a:effectLst/>
              <a:latin typeface="Bahnschrift"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56511896"/>
      </p:ext>
    </p:extLst>
  </p:cSld>
  <p:clrMapOvr>
    <a:masterClrMapping/>
  </p:clrMapOvr>
</p:sld>
</file>

<file path=ppt/theme/theme1.xml><?xml version="1.0" encoding="utf-8"?>
<a:theme xmlns:a="http://schemas.openxmlformats.org/drawingml/2006/main" name="Project Review Presentation Template">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itchFamily="34" charset="0"/>
            <a:cs typeface="Arial" pitchFamily="34" charset="0"/>
          </a:defRPr>
        </a:defPPr>
      </a:lstStyle>
    </a:spDef>
    <a:ln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itchFamily="34" charset="0"/>
            <a:cs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2414E96DF757645B03E7DEF32EACE35" ma:contentTypeVersion="0" ma:contentTypeDescription="Create a new document." ma:contentTypeScope="" ma:versionID="0608ecf45f9783f36840d9ba4e54cef8">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DCF2B606-98F9-4CBF-A35F-10BCB61E50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944697A8-56B8-410C-A01F-11A8C9D6B20C}">
  <ds:schemaRefs>
    <ds:schemaRef ds:uri="http://schemas.microsoft.com/sharepoint/v3/contenttype/forms"/>
  </ds:schemaRefs>
</ds:datastoreItem>
</file>

<file path=customXml/itemProps3.xml><?xml version="1.0" encoding="utf-8"?>
<ds:datastoreItem xmlns:ds="http://schemas.openxmlformats.org/officeDocument/2006/customXml" ds:itemID="{5FDA2B0C-C93C-4440-B2C9-AE514653A288}">
  <ds:schemaRefs>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Project Review Presentation Template</Template>
  <TotalTime>1482</TotalTime>
  <Words>2192</Words>
  <Application>Microsoft Office PowerPoint</Application>
  <PresentationFormat>On-screen Show (4:3)</PresentationFormat>
  <Paragraphs>228</Paragraphs>
  <Slides>26</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Bahnschrift</vt:lpstr>
      <vt:lpstr>Lato</vt:lpstr>
      <vt:lpstr>Montserrat</vt:lpstr>
      <vt:lpstr>Raleway</vt:lpstr>
      <vt:lpstr>Times</vt:lpstr>
      <vt:lpstr>Times New Roman</vt:lpstr>
      <vt:lpstr>Wingdings</vt:lpstr>
      <vt:lpstr>Project Review Presentation Template</vt:lpstr>
      <vt:lpstr>PowerPoint Presentation</vt:lpstr>
      <vt:lpstr>ABSTRACT</vt:lpstr>
      <vt:lpstr>EXISTING SYSTEM IOT Based Industry Quality Monitoring System </vt:lpstr>
      <vt:lpstr>RESULT OF THE SYSTEM</vt:lpstr>
      <vt:lpstr>PROPOSED PROJECT SUMMARY </vt:lpstr>
      <vt:lpstr>SOFTWARE AND HARDWARE  SPECIFICATION </vt:lpstr>
      <vt:lpstr>ARCHITECTURE DIAGRAM</vt:lpstr>
      <vt:lpstr>METHODOLOGY USED</vt:lpstr>
      <vt:lpstr>FLOW DIAGRAM</vt:lpstr>
      <vt:lpstr>USE CASE DIAGRAM</vt:lpstr>
      <vt:lpstr>TECHNICAL MODULES  INVOLVED IN THE PROJECT</vt:lpstr>
      <vt:lpstr>MODULE – 1 </vt:lpstr>
      <vt:lpstr>MODULE – 2 </vt:lpstr>
      <vt:lpstr>MODULE – 3 </vt:lpstr>
      <vt:lpstr> Sensors Integration &amp; Arrangement</vt:lpstr>
      <vt:lpstr>RESULTS AND DISCUSSIONS</vt:lpstr>
      <vt:lpstr>PowerPoint Presentation</vt:lpstr>
      <vt:lpstr>PowerPoint Presentation</vt:lpstr>
      <vt:lpstr>PowerPoint Presentation</vt:lpstr>
      <vt:lpstr>CONCLUSION</vt:lpstr>
      <vt:lpstr>FUTURE WORK</vt:lpstr>
      <vt:lpstr>PUBLICATION DETAILS </vt:lpstr>
      <vt:lpstr>PUBLICATION DETAILS </vt:lpstr>
      <vt:lpstr>PowerPoint Presentation</vt:lpstr>
      <vt:lpstr>PLAGIARISM REPORT</vt:lpstr>
      <vt:lpstr>REFERENCES</vt:lpstr>
    </vt:vector>
  </TitlesOfParts>
  <Company>LVB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CONTENTS OF REVIEW 1</dc:title>
  <dc:creator>administrator</dc:creator>
  <cp:lastModifiedBy>Jothika K</cp:lastModifiedBy>
  <cp:revision>127</cp:revision>
  <cp:lastPrinted>2021-02-04T05:19:32Z</cp:lastPrinted>
  <dcterms:created xsi:type="dcterms:W3CDTF">2018-01-31T08:02:11Z</dcterms:created>
  <dcterms:modified xsi:type="dcterms:W3CDTF">2021-05-04T04:23:30Z</dcterms:modified>
</cp:coreProperties>
</file>

<file path=docProps/thumbnail.jpeg>
</file>